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70" r:id="rId3"/>
    <p:sldId id="278" r:id="rId4"/>
    <p:sldId id="267" r:id="rId5"/>
    <p:sldId id="279" r:id="rId6"/>
    <p:sldId id="277" r:id="rId7"/>
    <p:sldId id="266" r:id="rId8"/>
    <p:sldId id="280" r:id="rId9"/>
    <p:sldId id="282" r:id="rId10"/>
    <p:sldId id="284" r:id="rId11"/>
    <p:sldId id="300" r:id="rId12"/>
    <p:sldId id="301" r:id="rId13"/>
    <p:sldId id="302" r:id="rId14"/>
    <p:sldId id="303" r:id="rId15"/>
    <p:sldId id="304" r:id="rId16"/>
    <p:sldId id="305" r:id="rId17"/>
    <p:sldId id="306" r:id="rId18"/>
    <p:sldId id="286" r:id="rId19"/>
    <p:sldId id="271" r:id="rId20"/>
    <p:sldId id="272" r:id="rId21"/>
    <p:sldId id="269" r:id="rId22"/>
    <p:sldId id="287" r:id="rId23"/>
    <p:sldId id="288" r:id="rId24"/>
    <p:sldId id="289" r:id="rId25"/>
    <p:sldId id="298" r:id="rId26"/>
    <p:sldId id="299" r:id="rId27"/>
    <p:sldId id="290" r:id="rId28"/>
    <p:sldId id="292" r:id="rId29"/>
    <p:sldId id="291" r:id="rId30"/>
    <p:sldId id="293" r:id="rId31"/>
    <p:sldId id="294" r:id="rId32"/>
    <p:sldId id="297" r:id="rId33"/>
    <p:sldId id="295" r:id="rId34"/>
    <p:sldId id="307" r:id="rId35"/>
    <p:sldId id="308" r:id="rId36"/>
    <p:sldId id="296" r:id="rId37"/>
    <p:sldId id="27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87" d="100"/>
          <a:sy n="87" d="100"/>
        </p:scale>
        <p:origin x="1330"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unem\OneDrive\Documents\2019\AVM\2021%20Annual%20Village%20Meeting\Data%20for%20PC%20report%202021.xlsx" TargetMode="External"/><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junem\OneDrive\Documents\2019\AVM\2021%20Annual%20Village%20Meeting\Data%20for%20PC%20report%20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a:solidFill>
                  <a:srgbClr val="002060"/>
                </a:solidFill>
              </a:rPr>
              <a:t>Topic of Report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rgbClr val="002060"/>
            </a:solidFill>
            <a:ln>
              <a:solidFill>
                <a:srgbClr val="002060"/>
              </a:solidFill>
            </a:ln>
            <a:effectLst/>
          </c:spPr>
          <c:invertIfNegative val="0"/>
          <c:cat>
            <c:strRef>
              <c:f>'DIG log data'!$A$8:$L$8</c:f>
              <c:strCache>
                <c:ptCount val="12"/>
                <c:pt idx="0">
                  <c:v>Bins</c:v>
                </c:pt>
                <c:pt idx="1">
                  <c:v>Damaged Property </c:v>
                </c:pt>
                <c:pt idx="2">
                  <c:v>Debris / Fly tipping</c:v>
                </c:pt>
                <c:pt idx="3">
                  <c:v>FIDO Bins</c:v>
                </c:pt>
                <c:pt idx="4">
                  <c:v>Funding</c:v>
                </c:pt>
                <c:pt idx="5">
                  <c:v>Information</c:v>
                </c:pt>
                <c:pt idx="6">
                  <c:v>Nuisance </c:v>
                </c:pt>
                <c:pt idx="7">
                  <c:v>SpeedWatch</c:v>
                </c:pt>
                <c:pt idx="8">
                  <c:v>Street Lighting</c:v>
                </c:pt>
                <c:pt idx="9">
                  <c:v>traffic / vehicles</c:v>
                </c:pt>
                <c:pt idx="10">
                  <c:v>Trees</c:v>
                </c:pt>
                <c:pt idx="11">
                  <c:v>Vegetation</c:v>
                </c:pt>
              </c:strCache>
            </c:strRef>
          </c:cat>
          <c:val>
            <c:numRef>
              <c:f>'DIG log data'!$A$9:$L$9</c:f>
              <c:numCache>
                <c:formatCode>General</c:formatCode>
                <c:ptCount val="12"/>
                <c:pt idx="0">
                  <c:v>1</c:v>
                </c:pt>
                <c:pt idx="1">
                  <c:v>3</c:v>
                </c:pt>
                <c:pt idx="2">
                  <c:v>1</c:v>
                </c:pt>
                <c:pt idx="3">
                  <c:v>4</c:v>
                </c:pt>
                <c:pt idx="4">
                  <c:v>1</c:v>
                </c:pt>
                <c:pt idx="5">
                  <c:v>5</c:v>
                </c:pt>
                <c:pt idx="6">
                  <c:v>4</c:v>
                </c:pt>
                <c:pt idx="7">
                  <c:v>1</c:v>
                </c:pt>
                <c:pt idx="8">
                  <c:v>9</c:v>
                </c:pt>
                <c:pt idx="9">
                  <c:v>4</c:v>
                </c:pt>
                <c:pt idx="10">
                  <c:v>3</c:v>
                </c:pt>
                <c:pt idx="11">
                  <c:v>4</c:v>
                </c:pt>
              </c:numCache>
            </c:numRef>
          </c:val>
          <c:extLst>
            <c:ext xmlns:c16="http://schemas.microsoft.com/office/drawing/2014/chart" uri="{C3380CC4-5D6E-409C-BE32-E72D297353CC}">
              <c16:uniqueId val="{00000000-D4F1-4557-B4C3-822DB4F04DAD}"/>
            </c:ext>
          </c:extLst>
        </c:ser>
        <c:dLbls>
          <c:showLegendKey val="0"/>
          <c:showVal val="0"/>
          <c:showCatName val="0"/>
          <c:showSerName val="0"/>
          <c:showPercent val="0"/>
          <c:showBubbleSize val="0"/>
        </c:dLbls>
        <c:gapWidth val="182"/>
        <c:axId val="394905760"/>
        <c:axId val="392594128"/>
      </c:barChart>
      <c:catAx>
        <c:axId val="394905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2594128"/>
        <c:crosses val="autoZero"/>
        <c:auto val="1"/>
        <c:lblAlgn val="ctr"/>
        <c:lblOffset val="100"/>
        <c:noMultiLvlLbl val="0"/>
      </c:catAx>
      <c:valAx>
        <c:axId val="392594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4905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'DIG log data'!$A$2:$D$2</cx:f>
        <cx:lvl ptCount="4">
          <cx:pt idx="0">number of queries</cx:pt>
          <cx:pt idx="1">reported to ECC </cx:pt>
          <cx:pt idx="2">reported to BDC</cx:pt>
          <cx:pt idx="3">Visited by the PC </cx:pt>
        </cx:lvl>
      </cx:strDim>
      <cx:numDim type="size">
        <cx:f dir="row">'DIG log data'!$A$3:$D$3</cx:f>
        <cx:lvl ptCount="4" formatCode="General">
          <cx:pt idx="0">40</cx:pt>
          <cx:pt idx="1">10</cx:pt>
          <cx:pt idx="2">7</cx:pt>
          <cx:pt idx="3">8</cx:pt>
        </cx:lvl>
      </cx:numDim>
    </cx:data>
  </cx:chartData>
  <cx:chart>
    <cx:title pos="t" align="ctr" overlay="0">
      <cx:tx>
        <cx:txData>
          <cx:v>Reports to the PC from Members of the Public</cx:v>
        </cx:txData>
      </cx:tx>
      <cx:txPr>
        <a:bodyPr spcFirstLastPara="1" vertOverflow="ellipsis" horzOverflow="overflow" wrap="square" lIns="0" tIns="0" rIns="0" bIns="0" anchor="ctr" anchorCtr="1"/>
        <a:lstStyle/>
        <a:p>
          <a:pPr algn="ctr" rtl="0">
            <a:defRPr/>
          </a:pPr>
          <a:r>
            <a:rPr lang="en-US" sz="1400" b="1" i="0" u="none" strike="noStrike" baseline="0">
              <a:solidFill>
                <a:srgbClr val="002060"/>
              </a:solidFill>
              <a:latin typeface="Calibri" panose="020F0502020204030204"/>
            </a:rPr>
            <a:t>Reports to the PC from Members of the Public</a:t>
          </a:r>
        </a:p>
      </cx:txPr>
    </cx:title>
    <cx:plotArea>
      <cx:plotAreaRegion>
        <cx:series layoutId="treemap" uniqueId="{D3072988-9A45-4FC0-81D6-0424DC49C89A}">
          <cx:dataLabels pos="inEnd">
            <cx:visibility seriesName="0" categoryName="1" value="1"/>
            <cx:separator>, </cx:separator>
          </cx:dataLabels>
          <cx:dataId val="0"/>
          <cx:layoutPr>
            <cx:parentLabelLayout val="overlapping"/>
          </cx:layoutPr>
        </cx:series>
      </cx:plotAreaRegion>
    </cx:plotArea>
    <cx:legend pos="t"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F8B405-02E2-422B-9077-45A6E27015B7}" type="datetimeFigureOut">
              <a:rPr lang="en-GB" smtClean="0"/>
              <a:t>28/07/2021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3C2461-9100-4537-8CA7-3068CFA67BB9}" type="slidenum">
              <a:rPr lang="en-GB" smtClean="0"/>
              <a:t>‹#›</a:t>
            </a:fld>
            <a:endParaRPr lang="en-GB"/>
          </a:p>
        </p:txBody>
      </p:sp>
    </p:spTree>
    <p:extLst>
      <p:ext uri="{BB962C8B-B14F-4D97-AF65-F5344CB8AC3E}">
        <p14:creationId xmlns:p14="http://schemas.microsoft.com/office/powerpoint/2010/main" val="2990785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see PDF presentation</a:t>
            </a:r>
          </a:p>
        </p:txBody>
      </p:sp>
      <p:sp>
        <p:nvSpPr>
          <p:cNvPr id="4" name="Slide Number Placeholder 3"/>
          <p:cNvSpPr>
            <a:spLocks noGrp="1"/>
          </p:cNvSpPr>
          <p:nvPr>
            <p:ph type="sldNum" sz="quarter" idx="5"/>
          </p:nvPr>
        </p:nvSpPr>
        <p:spPr/>
        <p:txBody>
          <a:bodyPr/>
          <a:lstStyle/>
          <a:p>
            <a:fld id="{513C2461-9100-4537-8CA7-3068CFA67BB9}" type="slidenum">
              <a:rPr lang="en-GB" smtClean="0"/>
              <a:t>3</a:t>
            </a:fld>
            <a:endParaRPr lang="en-GB"/>
          </a:p>
        </p:txBody>
      </p:sp>
    </p:spTree>
    <p:extLst>
      <p:ext uri="{BB962C8B-B14F-4D97-AF65-F5344CB8AC3E}">
        <p14:creationId xmlns:p14="http://schemas.microsoft.com/office/powerpoint/2010/main" val="1681084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is Library Honorarium and Neighbourhood plan. </a:t>
            </a:r>
          </a:p>
        </p:txBody>
      </p:sp>
      <p:sp>
        <p:nvSpPr>
          <p:cNvPr id="4" name="Slide Number Placeholder 3"/>
          <p:cNvSpPr>
            <a:spLocks noGrp="1"/>
          </p:cNvSpPr>
          <p:nvPr>
            <p:ph type="sldNum" sz="quarter" idx="5"/>
          </p:nvPr>
        </p:nvSpPr>
        <p:spPr/>
        <p:txBody>
          <a:bodyPr/>
          <a:lstStyle/>
          <a:p>
            <a:fld id="{513C2461-9100-4537-8CA7-3068CFA67BB9}" type="slidenum">
              <a:rPr lang="en-GB" smtClean="0"/>
              <a:t>7</a:t>
            </a:fld>
            <a:endParaRPr lang="en-GB"/>
          </a:p>
        </p:txBody>
      </p:sp>
    </p:spTree>
    <p:extLst>
      <p:ext uri="{BB962C8B-B14F-4D97-AF65-F5344CB8AC3E}">
        <p14:creationId xmlns:p14="http://schemas.microsoft.com/office/powerpoint/2010/main" val="2759933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is Library Honorarium and Neighbourhood plan. </a:t>
            </a:r>
          </a:p>
        </p:txBody>
      </p:sp>
      <p:sp>
        <p:nvSpPr>
          <p:cNvPr id="4" name="Slide Number Placeholder 3"/>
          <p:cNvSpPr>
            <a:spLocks noGrp="1"/>
          </p:cNvSpPr>
          <p:nvPr>
            <p:ph type="sldNum" sz="quarter" idx="5"/>
          </p:nvPr>
        </p:nvSpPr>
        <p:spPr/>
        <p:txBody>
          <a:bodyPr/>
          <a:lstStyle/>
          <a:p>
            <a:fld id="{513C2461-9100-4537-8CA7-3068CFA67BB9}" type="slidenum">
              <a:rPr lang="en-GB" smtClean="0"/>
              <a:t>8</a:t>
            </a:fld>
            <a:endParaRPr lang="en-GB"/>
          </a:p>
        </p:txBody>
      </p:sp>
    </p:spTree>
    <p:extLst>
      <p:ext uri="{BB962C8B-B14F-4D97-AF65-F5344CB8AC3E}">
        <p14:creationId xmlns:p14="http://schemas.microsoft.com/office/powerpoint/2010/main" val="302599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3C2461-9100-4537-8CA7-3068CFA67BB9}" type="slidenum">
              <a:rPr lang="en-GB" smtClean="0"/>
              <a:t>9</a:t>
            </a:fld>
            <a:endParaRPr lang="en-GB"/>
          </a:p>
        </p:txBody>
      </p:sp>
    </p:spTree>
    <p:extLst>
      <p:ext uri="{BB962C8B-B14F-4D97-AF65-F5344CB8AC3E}">
        <p14:creationId xmlns:p14="http://schemas.microsoft.com/office/powerpoint/2010/main" val="308331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Streetlighting was a hot topic, 7 of the PC lights needed replacement due to power surges. ECC lights also needed repairs. Dog fouling and FIDO bins have been causing concern too, though mostly shared on FB and so not recorded as a report. </a:t>
            </a:r>
          </a:p>
        </p:txBody>
      </p:sp>
      <p:sp>
        <p:nvSpPr>
          <p:cNvPr id="4" name="Slide Number Placeholder 3"/>
          <p:cNvSpPr>
            <a:spLocks noGrp="1"/>
          </p:cNvSpPr>
          <p:nvPr>
            <p:ph type="sldNum" sz="quarter" idx="5"/>
          </p:nvPr>
        </p:nvSpPr>
        <p:spPr/>
        <p:txBody>
          <a:bodyPr/>
          <a:lstStyle/>
          <a:p>
            <a:fld id="{513C2461-9100-4537-8CA7-3068CFA67BB9}" type="slidenum">
              <a:rPr lang="en-GB" smtClean="0"/>
              <a:t>10</a:t>
            </a:fld>
            <a:endParaRPr lang="en-GB"/>
          </a:p>
        </p:txBody>
      </p:sp>
    </p:spTree>
    <p:extLst>
      <p:ext uri="{BB962C8B-B14F-4D97-AF65-F5344CB8AC3E}">
        <p14:creationId xmlns:p14="http://schemas.microsoft.com/office/powerpoint/2010/main" val="167123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 for a comfort break before moving to the guest speakers. </a:t>
            </a:r>
          </a:p>
        </p:txBody>
      </p:sp>
      <p:sp>
        <p:nvSpPr>
          <p:cNvPr id="4" name="Slide Number Placeholder 3"/>
          <p:cNvSpPr>
            <a:spLocks noGrp="1"/>
          </p:cNvSpPr>
          <p:nvPr>
            <p:ph type="sldNum" sz="quarter" idx="5"/>
          </p:nvPr>
        </p:nvSpPr>
        <p:spPr/>
        <p:txBody>
          <a:bodyPr/>
          <a:lstStyle/>
          <a:p>
            <a:fld id="{513C2461-9100-4537-8CA7-3068CFA67BB9}" type="slidenum">
              <a:rPr lang="en-GB" smtClean="0"/>
              <a:t>19</a:t>
            </a:fld>
            <a:endParaRPr lang="en-GB"/>
          </a:p>
        </p:txBody>
      </p:sp>
    </p:spTree>
    <p:extLst>
      <p:ext uri="{BB962C8B-B14F-4D97-AF65-F5344CB8AC3E}">
        <p14:creationId xmlns:p14="http://schemas.microsoft.com/office/powerpoint/2010/main" val="981384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3C2461-9100-4537-8CA7-3068CFA67BB9}" type="slidenum">
              <a:rPr lang="en-GB" smtClean="0"/>
              <a:t>24</a:t>
            </a:fld>
            <a:endParaRPr lang="en-GB"/>
          </a:p>
        </p:txBody>
      </p:sp>
    </p:spTree>
    <p:extLst>
      <p:ext uri="{BB962C8B-B14F-4D97-AF65-F5344CB8AC3E}">
        <p14:creationId xmlns:p14="http://schemas.microsoft.com/office/powerpoint/2010/main" val="3817240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include housekeeping and reference to no meeting last year ergo no minutes to confirm. The minutes from this meeting will be agreed at the PC meeting in June. </a:t>
            </a:r>
          </a:p>
        </p:txBody>
      </p:sp>
      <p:sp>
        <p:nvSpPr>
          <p:cNvPr id="4" name="Slide Number Placeholder 3"/>
          <p:cNvSpPr>
            <a:spLocks noGrp="1"/>
          </p:cNvSpPr>
          <p:nvPr>
            <p:ph type="sldNum" sz="quarter" idx="5"/>
          </p:nvPr>
        </p:nvSpPr>
        <p:spPr/>
        <p:txBody>
          <a:bodyPr/>
          <a:lstStyle/>
          <a:p>
            <a:fld id="{513C2461-9100-4537-8CA7-3068CFA67BB9}" type="slidenum">
              <a:rPr lang="en-GB" smtClean="0"/>
              <a:t>36</a:t>
            </a:fld>
            <a:endParaRPr lang="en-GB"/>
          </a:p>
        </p:txBody>
      </p:sp>
    </p:spTree>
    <p:extLst>
      <p:ext uri="{BB962C8B-B14F-4D97-AF65-F5344CB8AC3E}">
        <p14:creationId xmlns:p14="http://schemas.microsoft.com/office/powerpoint/2010/main" val="3167094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Chairman to close the meeting</a:t>
            </a:r>
          </a:p>
        </p:txBody>
      </p:sp>
      <p:sp>
        <p:nvSpPr>
          <p:cNvPr id="4" name="Slide Number Placeholder 3"/>
          <p:cNvSpPr>
            <a:spLocks noGrp="1"/>
          </p:cNvSpPr>
          <p:nvPr>
            <p:ph type="sldNum" sz="quarter" idx="5"/>
          </p:nvPr>
        </p:nvSpPr>
        <p:spPr/>
        <p:txBody>
          <a:bodyPr/>
          <a:lstStyle/>
          <a:p>
            <a:fld id="{513C2461-9100-4537-8CA7-3068CFA67BB9}" type="slidenum">
              <a:rPr lang="en-GB" smtClean="0"/>
              <a:t>37</a:t>
            </a:fld>
            <a:endParaRPr lang="en-GB"/>
          </a:p>
        </p:txBody>
      </p:sp>
    </p:spTree>
    <p:extLst>
      <p:ext uri="{BB962C8B-B14F-4D97-AF65-F5344CB8AC3E}">
        <p14:creationId xmlns:p14="http://schemas.microsoft.com/office/powerpoint/2010/main" val="45457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29250001-9DD8-4035-B00A-984DF0F7B9E3}" type="datetimeFigureOut">
              <a:rPr lang="en-GB" smtClean="0"/>
              <a:t>28/07/2021</a:t>
            </a:fld>
            <a:endParaRPr lang="en-GB"/>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r>
              <a:rPr lang="en-GB" dirty="0"/>
              <a:t>SBPC 2014</a:t>
            </a: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EEFEEAA2-4B68-465C-BD0B-6213C8483CF2}" type="slidenum">
              <a:rPr lang="en-GB" smtClean="0"/>
              <a:t>‹#›</a:t>
            </a:fld>
            <a:endParaRPr lang="en-GB"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50001-9DD8-4035-B00A-984DF0F7B9E3}" type="datetimeFigureOut">
              <a:rPr lang="en-GB" smtClean="0"/>
              <a:t>28/07/2021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FEEAA2-4B68-465C-BD0B-6213C8483CF2}"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50001-9DD8-4035-B00A-984DF0F7B9E3}" type="datetimeFigureOut">
              <a:rPr lang="en-GB" smtClean="0"/>
              <a:t>28/07/2021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FEEAA2-4B68-465C-BD0B-6213C8483CF2}"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250001-9DD8-4035-B00A-984DF0F7B9E3}" type="datetimeFigureOut">
              <a:rPr lang="en-GB" smtClean="0"/>
              <a:t>28/07/2021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FEEAA2-4B68-465C-BD0B-6213C8483CF2}"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50001-9DD8-4035-B00A-984DF0F7B9E3}" type="datetimeFigureOut">
              <a:rPr lang="en-GB" smtClean="0"/>
              <a:t>28/07/2021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FEEAA2-4B68-465C-BD0B-6213C8483CF2}"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29250001-9DD8-4035-B00A-984DF0F7B9E3}" type="datetimeFigureOut">
              <a:rPr lang="en-GB" smtClean="0"/>
              <a:t>28/07/2021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FEEAA2-4B68-465C-BD0B-6213C8483CF2}" type="slidenum">
              <a:rPr lang="en-GB" smtClean="0"/>
              <a:t>‹#›</a:t>
            </a:fld>
            <a:endParaRPr lang="en-GB"/>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250001-9DD8-4035-B00A-984DF0F7B9E3}" type="datetimeFigureOut">
              <a:rPr lang="en-GB" smtClean="0"/>
              <a:t>28/07/2021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FEEAA2-4B68-465C-BD0B-6213C8483CF2}"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50001-9DD8-4035-B00A-984DF0F7B9E3}" type="datetimeFigureOut">
              <a:rPr lang="en-GB" smtClean="0"/>
              <a:t>28/07/2021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EFEEAA2-4B68-465C-BD0B-6213C8483CF2}"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50001-9DD8-4035-B00A-984DF0F7B9E3}" type="datetimeFigureOut">
              <a:rPr lang="en-GB" smtClean="0"/>
              <a:t>28/07/2021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EFEEAA2-4B68-465C-BD0B-6213C8483CF2}"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9250001-9DD8-4035-B00A-984DF0F7B9E3}" type="datetimeFigureOut">
              <a:rPr lang="en-GB" smtClean="0"/>
              <a:t>28/07/2021</a:t>
            </a:fld>
            <a:endParaRPr lang="en-GB"/>
          </a:p>
        </p:txBody>
      </p:sp>
      <p:sp>
        <p:nvSpPr>
          <p:cNvPr id="7" name="Slide Number Placeholder 6"/>
          <p:cNvSpPr>
            <a:spLocks noGrp="1"/>
          </p:cNvSpPr>
          <p:nvPr>
            <p:ph type="sldNum" sz="quarter" idx="12"/>
          </p:nvPr>
        </p:nvSpPr>
        <p:spPr/>
        <p:txBody>
          <a:bodyPr/>
          <a:lstStyle/>
          <a:p>
            <a:fld id="{EEFEEAA2-4B68-465C-BD0B-6213C8483CF2}" type="slidenum">
              <a:rPr lang="en-GB" smtClean="0"/>
              <a:t>‹#›</a:t>
            </a:fld>
            <a:endParaRPr lang="en-GB"/>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GB"/>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50001-9DD8-4035-B00A-984DF0F7B9E3}" type="datetimeFigureOut">
              <a:rPr lang="en-GB" smtClean="0"/>
              <a:t>28/07/2021</a:t>
            </a:fld>
            <a:endParaRPr lang="en-GB"/>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GB"/>
          </a:p>
        </p:txBody>
      </p:sp>
      <p:sp>
        <p:nvSpPr>
          <p:cNvPr id="7" name="Slide Number Placeholder 6"/>
          <p:cNvSpPr>
            <a:spLocks noGrp="1"/>
          </p:cNvSpPr>
          <p:nvPr>
            <p:ph type="sldNum" sz="quarter" idx="12"/>
          </p:nvPr>
        </p:nvSpPr>
        <p:spPr/>
        <p:txBody>
          <a:bodyPr/>
          <a:lstStyle/>
          <a:p>
            <a:fld id="{EEFEEAA2-4B68-465C-BD0B-6213C8483CF2}"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29250001-9DD8-4035-B00A-984DF0F7B9E3}" type="datetimeFigureOut">
              <a:rPr lang="en-GB" smtClean="0"/>
              <a:t>28/07/2021</a:t>
            </a:fld>
            <a:endParaRPr lang="en-GB"/>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EEFEEAA2-4B68-465C-BD0B-6213C8483CF2}"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mickmaloney57@gmail.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016" y="2420888"/>
            <a:ext cx="3313355" cy="3024336"/>
          </a:xfrm>
        </p:spPr>
        <p:txBody>
          <a:bodyPr>
            <a:noAutofit/>
          </a:bodyPr>
          <a:lstStyle/>
          <a:p>
            <a:pPr algn="ctr"/>
            <a:r>
              <a:rPr lang="en-GB" sz="2800" dirty="0"/>
              <a:t>Welcome to </a:t>
            </a:r>
            <a:br>
              <a:rPr lang="en-GB" sz="2800" dirty="0"/>
            </a:br>
            <a:r>
              <a:rPr lang="en-GB" sz="2800" dirty="0">
                <a:solidFill>
                  <a:schemeClr val="tx1">
                    <a:lumMod val="75000"/>
                    <a:lumOff val="25000"/>
                  </a:schemeClr>
                </a:solidFill>
              </a:rPr>
              <a:t>Steeple Bumpstead Parish Council  </a:t>
            </a:r>
            <a:br>
              <a:rPr lang="en-GB" sz="2800" dirty="0"/>
            </a:br>
            <a:r>
              <a:rPr lang="en-GB" sz="2800" dirty="0"/>
              <a:t>Annual Village Meeting</a:t>
            </a:r>
            <a:br>
              <a:rPr lang="en-GB" sz="2800" dirty="0"/>
            </a:br>
            <a:r>
              <a:rPr lang="en-GB" sz="2800" dirty="0"/>
              <a:t>2021</a:t>
            </a:r>
          </a:p>
        </p:txBody>
      </p:sp>
      <p:sp>
        <p:nvSpPr>
          <p:cNvPr id="3" name="Subtitle 2"/>
          <p:cNvSpPr>
            <a:spLocks noGrp="1"/>
          </p:cNvSpPr>
          <p:nvPr>
            <p:ph type="subTitle" idx="1"/>
          </p:nvPr>
        </p:nvSpPr>
        <p:spPr>
          <a:xfrm>
            <a:off x="4716016" y="5445224"/>
            <a:ext cx="3309803" cy="524517"/>
          </a:xfrm>
        </p:spPr>
        <p:txBody>
          <a:bodyPr>
            <a:normAutofit/>
          </a:bodyPr>
          <a:lstStyle/>
          <a:p>
            <a:r>
              <a:rPr lang="en-GB" sz="1400" b="1" dirty="0"/>
              <a:t>www.steeplebumpstead-pc.org</a:t>
            </a:r>
          </a:p>
        </p:txBody>
      </p:sp>
      <p:pic>
        <p:nvPicPr>
          <p:cNvPr id="6" name="Picture 5" descr="A picture containing logo&#10;&#10;Description automatically generated">
            <a:extLst>
              <a:ext uri="{FF2B5EF4-FFF2-40B4-BE49-F238E27FC236}">
                <a16:creationId xmlns:a16="http://schemas.microsoft.com/office/drawing/2014/main" id="{91CA7F89-6084-47FC-A3B9-174928173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44624"/>
            <a:ext cx="1503520" cy="2200728"/>
          </a:xfrm>
          <a:prstGeom prst="rect">
            <a:avLst/>
          </a:prstGeom>
        </p:spPr>
      </p:pic>
    </p:spTree>
    <p:extLst>
      <p:ext uri="{BB962C8B-B14F-4D97-AF65-F5344CB8AC3E}">
        <p14:creationId xmlns:p14="http://schemas.microsoft.com/office/powerpoint/2010/main" val="425565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916832"/>
            <a:ext cx="6637468" cy="2808312"/>
          </a:xfrm>
        </p:spPr>
        <p:txBody>
          <a:bodyPr>
            <a:normAutofit fontScale="90000"/>
          </a:bodyPr>
          <a:lstStyle/>
          <a:p>
            <a:pPr algn="ctr"/>
            <a:br>
              <a:rPr lang="en-GB" dirty="0"/>
            </a:br>
            <a:br>
              <a:rPr lang="en-GB" dirty="0"/>
            </a:br>
            <a:br>
              <a:rPr lang="en-GB" dirty="0"/>
            </a:br>
            <a:br>
              <a:rPr lang="en-GB" dirty="0"/>
            </a:br>
            <a:br>
              <a:rPr lang="en-GB" dirty="0"/>
            </a:br>
            <a:br>
              <a:rPr lang="en-GB" dirty="0"/>
            </a:br>
            <a:endParaRPr lang="en-GB" dirty="0"/>
          </a:p>
        </p:txBody>
      </p:sp>
      <p:sp>
        <p:nvSpPr>
          <p:cNvPr id="3" name="Title 1">
            <a:extLst>
              <a:ext uri="{FF2B5EF4-FFF2-40B4-BE49-F238E27FC236}">
                <a16:creationId xmlns:a16="http://schemas.microsoft.com/office/drawing/2014/main" id="{A33688F1-0E2E-4F7D-B8AA-4CDB8B09F208}"/>
              </a:ext>
            </a:extLst>
          </p:cNvPr>
          <p:cNvSpPr txBox="1">
            <a:spLocks/>
          </p:cNvSpPr>
          <p:nvPr/>
        </p:nvSpPr>
        <p:spPr>
          <a:xfrm>
            <a:off x="1010208" y="1052736"/>
            <a:ext cx="7024744" cy="601136"/>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0" kern="1200" cap="none"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t>Communication with the Parish Council </a:t>
            </a:r>
          </a:p>
        </p:txBody>
      </p:sp>
      <p:graphicFrame>
        <p:nvGraphicFramePr>
          <p:cNvPr id="5" name="Chart 4">
            <a:extLst>
              <a:ext uri="{FF2B5EF4-FFF2-40B4-BE49-F238E27FC236}">
                <a16:creationId xmlns:a16="http://schemas.microsoft.com/office/drawing/2014/main" id="{22E469D2-FAE2-4EAE-9470-0330DE8D0073}"/>
              </a:ext>
            </a:extLst>
          </p:cNvPr>
          <p:cNvGraphicFramePr>
            <a:graphicFrameLocks/>
          </p:cNvGraphicFramePr>
          <p:nvPr>
            <p:extLst>
              <p:ext uri="{D42A27DB-BD31-4B8C-83A1-F6EECF244321}">
                <p14:modId xmlns:p14="http://schemas.microsoft.com/office/powerpoint/2010/main" val="1801730423"/>
              </p:ext>
            </p:extLst>
          </p:nvPr>
        </p:nvGraphicFramePr>
        <p:xfrm>
          <a:off x="1148336" y="1772816"/>
          <a:ext cx="6847328" cy="4248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066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56714-241F-4177-B5AA-7AD3FC4576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476671"/>
            <a:ext cx="3960440" cy="5280587"/>
          </a:xfrm>
          <a:prstGeom prst="rect">
            <a:avLst/>
          </a:prstGeom>
        </p:spPr>
      </p:pic>
      <p:pic>
        <p:nvPicPr>
          <p:cNvPr id="9" name="Picture 8">
            <a:extLst>
              <a:ext uri="{FF2B5EF4-FFF2-40B4-BE49-F238E27FC236}">
                <a16:creationId xmlns:a16="http://schemas.microsoft.com/office/drawing/2014/main" id="{5573B9E4-11BD-4094-B9B3-AB1AE7DF61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378" b="20413"/>
          <a:stretch/>
        </p:blipFill>
        <p:spPr>
          <a:xfrm>
            <a:off x="3995936" y="1884857"/>
            <a:ext cx="4659982" cy="4424463"/>
          </a:xfrm>
          <a:prstGeom prst="rect">
            <a:avLst/>
          </a:prstGeom>
        </p:spPr>
      </p:pic>
    </p:spTree>
    <p:extLst>
      <p:ext uri="{BB962C8B-B14F-4D97-AF65-F5344CB8AC3E}">
        <p14:creationId xmlns:p14="http://schemas.microsoft.com/office/powerpoint/2010/main" val="14250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grass, outdoor, red&#10;&#10;Description automatically generated">
            <a:extLst>
              <a:ext uri="{FF2B5EF4-FFF2-40B4-BE49-F238E27FC236}">
                <a16:creationId xmlns:a16="http://schemas.microsoft.com/office/drawing/2014/main" id="{26B7D23C-3B2F-459A-8614-6342447063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1" y="764704"/>
            <a:ext cx="4704523" cy="3528392"/>
          </a:xfrm>
          <a:prstGeom prst="rect">
            <a:avLst/>
          </a:prstGeom>
        </p:spPr>
      </p:pic>
      <p:pic>
        <p:nvPicPr>
          <p:cNvPr id="11" name="Picture 10" descr="A picture containing tree, grass, outdoor, building&#10;&#10;Description automatically generated">
            <a:extLst>
              <a:ext uri="{FF2B5EF4-FFF2-40B4-BE49-F238E27FC236}">
                <a16:creationId xmlns:a16="http://schemas.microsoft.com/office/drawing/2014/main" id="{39033D9C-A71B-4D12-9BF5-F0D268D65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7" y="3257598"/>
            <a:ext cx="4320481" cy="3240361"/>
          </a:xfrm>
          <a:prstGeom prst="rect">
            <a:avLst/>
          </a:prstGeom>
        </p:spPr>
      </p:pic>
    </p:spTree>
    <p:extLst>
      <p:ext uri="{BB962C8B-B14F-4D97-AF65-F5344CB8AC3E}">
        <p14:creationId xmlns:p14="http://schemas.microsoft.com/office/powerpoint/2010/main" val="398113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ground, path&#10;&#10;Description automatically generated">
            <a:extLst>
              <a:ext uri="{FF2B5EF4-FFF2-40B4-BE49-F238E27FC236}">
                <a16:creationId xmlns:a16="http://schemas.microsoft.com/office/drawing/2014/main" id="{994C03B9-6ED2-42FC-B38E-BE9CDC14D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04663"/>
            <a:ext cx="4032448" cy="5376597"/>
          </a:xfrm>
          <a:prstGeom prst="rect">
            <a:avLst/>
          </a:prstGeom>
        </p:spPr>
      </p:pic>
      <p:pic>
        <p:nvPicPr>
          <p:cNvPr id="7" name="Picture 6" descr="Text&#10;&#10;Description automatically generated">
            <a:extLst>
              <a:ext uri="{FF2B5EF4-FFF2-40B4-BE49-F238E27FC236}">
                <a16:creationId xmlns:a16="http://schemas.microsoft.com/office/drawing/2014/main" id="{7E3F6B47-5982-4AC2-BE00-CD6D9737F9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051"/>
          <a:stretch/>
        </p:blipFill>
        <p:spPr>
          <a:xfrm>
            <a:off x="4355976" y="1229018"/>
            <a:ext cx="4353948" cy="5279855"/>
          </a:xfrm>
          <a:prstGeom prst="rect">
            <a:avLst/>
          </a:prstGeom>
        </p:spPr>
      </p:pic>
    </p:spTree>
    <p:extLst>
      <p:ext uri="{BB962C8B-B14F-4D97-AF65-F5344CB8AC3E}">
        <p14:creationId xmlns:p14="http://schemas.microsoft.com/office/powerpoint/2010/main" val="236291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3CA6F6-9437-45B0-ABF1-0A2EDE782F14}"/>
              </a:ext>
            </a:extLst>
          </p:cNvPr>
          <p:cNvPicPr>
            <a:picLocks noChangeAspect="1"/>
          </p:cNvPicPr>
          <p:nvPr/>
        </p:nvPicPr>
        <p:blipFill rotWithShape="1">
          <a:blip r:embed="rId2">
            <a:extLst>
              <a:ext uri="{28A0092B-C50C-407E-A947-70E740481C1C}">
                <a14:useLocalDpi xmlns:a14="http://schemas.microsoft.com/office/drawing/2010/main" val="0"/>
              </a:ext>
            </a:extLst>
          </a:blip>
          <a:srcRect t="9233"/>
          <a:stretch/>
        </p:blipFill>
        <p:spPr>
          <a:xfrm>
            <a:off x="449795" y="692696"/>
            <a:ext cx="8250663" cy="5616623"/>
          </a:xfrm>
          <a:prstGeom prst="rect">
            <a:avLst/>
          </a:prstGeom>
        </p:spPr>
      </p:pic>
    </p:spTree>
    <p:extLst>
      <p:ext uri="{BB962C8B-B14F-4D97-AF65-F5344CB8AC3E}">
        <p14:creationId xmlns:p14="http://schemas.microsoft.com/office/powerpoint/2010/main" val="193793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ound&#10;&#10;Description automatically generated">
            <a:extLst>
              <a:ext uri="{FF2B5EF4-FFF2-40B4-BE49-F238E27FC236}">
                <a16:creationId xmlns:a16="http://schemas.microsoft.com/office/drawing/2014/main" id="{1B26FA86-2539-4927-BBA3-9010999EBF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836712"/>
            <a:ext cx="4403981" cy="3302986"/>
          </a:xfrm>
          <a:prstGeom prst="rect">
            <a:avLst/>
          </a:prstGeom>
        </p:spPr>
      </p:pic>
      <p:pic>
        <p:nvPicPr>
          <p:cNvPr id="7" name="Picture 6" descr="A picture containing outdoor, tree, ground, sky&#10;&#10;Description automatically generated">
            <a:extLst>
              <a:ext uri="{FF2B5EF4-FFF2-40B4-BE49-F238E27FC236}">
                <a16:creationId xmlns:a16="http://schemas.microsoft.com/office/drawing/2014/main" id="{7F999F4A-4F97-4751-90AA-5ED65BA792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91" y="2906995"/>
            <a:ext cx="4824465" cy="3618349"/>
          </a:xfrm>
          <a:prstGeom prst="rect">
            <a:avLst/>
          </a:prstGeom>
        </p:spPr>
      </p:pic>
    </p:spTree>
    <p:extLst>
      <p:ext uri="{BB962C8B-B14F-4D97-AF65-F5344CB8AC3E}">
        <p14:creationId xmlns:p14="http://schemas.microsoft.com/office/powerpoint/2010/main" val="208802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sky, outdoor, field&#10;&#10;Description automatically generated">
            <a:extLst>
              <a:ext uri="{FF2B5EF4-FFF2-40B4-BE49-F238E27FC236}">
                <a16:creationId xmlns:a16="http://schemas.microsoft.com/office/drawing/2014/main" id="{B7FE6E23-792A-4B15-BAB8-3C27A515E6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764704"/>
            <a:ext cx="3936437" cy="2952328"/>
          </a:xfrm>
          <a:prstGeom prst="rect">
            <a:avLst/>
          </a:prstGeom>
        </p:spPr>
      </p:pic>
      <p:pic>
        <p:nvPicPr>
          <p:cNvPr id="7" name="Picture 6" descr="A picture containing grass, outdoor, ground&#10;&#10;Description automatically generated">
            <a:extLst>
              <a:ext uri="{FF2B5EF4-FFF2-40B4-BE49-F238E27FC236}">
                <a16:creationId xmlns:a16="http://schemas.microsoft.com/office/drawing/2014/main" id="{42722163-B741-44BD-A4C4-62B76C7853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836712"/>
            <a:ext cx="3240360" cy="4320480"/>
          </a:xfrm>
          <a:prstGeom prst="rect">
            <a:avLst/>
          </a:prstGeom>
        </p:spPr>
      </p:pic>
      <p:pic>
        <p:nvPicPr>
          <p:cNvPr id="9" name="Picture 8" descr="A picture containing tree, outdoor, grass, building&#10;&#10;Description automatically generated">
            <a:extLst>
              <a:ext uri="{FF2B5EF4-FFF2-40B4-BE49-F238E27FC236}">
                <a16:creationId xmlns:a16="http://schemas.microsoft.com/office/drawing/2014/main" id="{FDA81CF8-6427-4CDC-96E7-9D57A294F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800" y="2852936"/>
            <a:ext cx="2733768" cy="3645024"/>
          </a:xfrm>
          <a:prstGeom prst="rect">
            <a:avLst/>
          </a:prstGeom>
        </p:spPr>
      </p:pic>
    </p:spTree>
    <p:extLst>
      <p:ext uri="{BB962C8B-B14F-4D97-AF65-F5344CB8AC3E}">
        <p14:creationId xmlns:p14="http://schemas.microsoft.com/office/powerpoint/2010/main" val="173859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176D90-2E2B-4600-AEB8-864E7AE34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9815" y="2228126"/>
            <a:ext cx="5373214" cy="3022433"/>
          </a:xfrm>
          <a:prstGeom prst="rect">
            <a:avLst/>
          </a:prstGeom>
        </p:spPr>
      </p:pic>
      <p:pic>
        <p:nvPicPr>
          <p:cNvPr id="7" name="Picture 6">
            <a:extLst>
              <a:ext uri="{FF2B5EF4-FFF2-40B4-BE49-F238E27FC236}">
                <a16:creationId xmlns:a16="http://schemas.microsoft.com/office/drawing/2014/main" id="{7EAE163A-EC67-4D3C-86DA-04AB4FD5C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844824"/>
            <a:ext cx="5041351" cy="3312368"/>
          </a:xfrm>
          <a:prstGeom prst="rect">
            <a:avLst/>
          </a:prstGeom>
        </p:spPr>
      </p:pic>
    </p:spTree>
    <p:extLst>
      <p:ext uri="{BB962C8B-B14F-4D97-AF65-F5344CB8AC3E}">
        <p14:creationId xmlns:p14="http://schemas.microsoft.com/office/powerpoint/2010/main" val="62267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916832"/>
            <a:ext cx="6637468" cy="2808312"/>
          </a:xfrm>
        </p:spPr>
        <p:txBody>
          <a:bodyPr>
            <a:normAutofit fontScale="90000"/>
          </a:bodyPr>
          <a:lstStyle/>
          <a:p>
            <a:pPr algn="ctr"/>
            <a:br>
              <a:rPr lang="en-GB" dirty="0"/>
            </a:br>
            <a:br>
              <a:rPr lang="en-GB" dirty="0"/>
            </a:br>
            <a:br>
              <a:rPr lang="en-GB" dirty="0"/>
            </a:br>
            <a:br>
              <a:rPr lang="en-GB" dirty="0"/>
            </a:br>
            <a:br>
              <a:rPr lang="en-GB" dirty="0"/>
            </a:br>
            <a:br>
              <a:rPr lang="en-GB" dirty="0"/>
            </a:br>
            <a:endParaRPr lang="en-GB" dirty="0"/>
          </a:p>
        </p:txBody>
      </p:sp>
      <p:pic>
        <p:nvPicPr>
          <p:cNvPr id="4" name="Picture 3">
            <a:extLst>
              <a:ext uri="{FF2B5EF4-FFF2-40B4-BE49-F238E27FC236}">
                <a16:creationId xmlns:a16="http://schemas.microsoft.com/office/drawing/2014/main" id="{54043073-46B2-4B62-BC44-11A52130D30A}"/>
              </a:ext>
            </a:extLst>
          </p:cNvPr>
          <p:cNvPicPr>
            <a:picLocks noChangeAspect="1"/>
          </p:cNvPicPr>
          <p:nvPr/>
        </p:nvPicPr>
        <p:blipFill rotWithShape="1">
          <a:blip r:embed="rId2"/>
          <a:srcRect l="53192" t="42722" r="4929" b="2693"/>
          <a:stretch/>
        </p:blipFill>
        <p:spPr>
          <a:xfrm>
            <a:off x="455077" y="359810"/>
            <a:ext cx="6637468" cy="3744416"/>
          </a:xfrm>
          <a:prstGeom prst="rect">
            <a:avLst/>
          </a:prstGeom>
        </p:spPr>
      </p:pic>
      <p:pic>
        <p:nvPicPr>
          <p:cNvPr id="6" name="Picture 5">
            <a:extLst>
              <a:ext uri="{FF2B5EF4-FFF2-40B4-BE49-F238E27FC236}">
                <a16:creationId xmlns:a16="http://schemas.microsoft.com/office/drawing/2014/main" id="{C584466E-FB5E-4B3D-B851-8EB0B5B20D97}"/>
              </a:ext>
            </a:extLst>
          </p:cNvPr>
          <p:cNvPicPr>
            <a:picLocks noChangeAspect="1"/>
          </p:cNvPicPr>
          <p:nvPr/>
        </p:nvPicPr>
        <p:blipFill rotWithShape="1">
          <a:blip r:embed="rId3"/>
          <a:srcRect l="50000" t="35444" b="2693"/>
          <a:stretch/>
        </p:blipFill>
        <p:spPr>
          <a:xfrm>
            <a:off x="1763688" y="2780928"/>
            <a:ext cx="6925235" cy="3708412"/>
          </a:xfrm>
          <a:prstGeom prst="rect">
            <a:avLst/>
          </a:prstGeom>
        </p:spPr>
      </p:pic>
    </p:spTree>
    <p:extLst>
      <p:ext uri="{BB962C8B-B14F-4D97-AF65-F5344CB8AC3E}">
        <p14:creationId xmlns:p14="http://schemas.microsoft.com/office/powerpoint/2010/main" val="356805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238" y="620688"/>
            <a:ext cx="7024744" cy="1143000"/>
          </a:xfrm>
        </p:spPr>
        <p:txBody>
          <a:bodyPr>
            <a:normAutofit/>
          </a:bodyPr>
          <a:lstStyle/>
          <a:p>
            <a:r>
              <a:rPr lang="en-GB" sz="3200" dirty="0"/>
              <a:t>Presentation from Guest Speakers</a:t>
            </a:r>
          </a:p>
        </p:txBody>
      </p:sp>
      <p:sp>
        <p:nvSpPr>
          <p:cNvPr id="3" name="Content Placeholder 2"/>
          <p:cNvSpPr>
            <a:spLocks noGrp="1"/>
          </p:cNvSpPr>
          <p:nvPr>
            <p:ph idx="1"/>
          </p:nvPr>
        </p:nvSpPr>
        <p:spPr>
          <a:xfrm>
            <a:off x="1053952" y="2276872"/>
            <a:ext cx="6777317" cy="3553464"/>
          </a:xfrm>
        </p:spPr>
        <p:txBody>
          <a:bodyPr>
            <a:normAutofit/>
          </a:bodyPr>
          <a:lstStyle/>
          <a:p>
            <a:pPr marL="68580" indent="0" algn="ctr">
              <a:buNone/>
            </a:pPr>
            <a:r>
              <a:rPr lang="en-GB" sz="2800" dirty="0"/>
              <a:t>Running Order</a:t>
            </a:r>
          </a:p>
          <a:p>
            <a:pPr marL="68580" indent="0" algn="ctr">
              <a:buNone/>
            </a:pPr>
            <a:endParaRPr lang="en-GB" sz="1200" dirty="0"/>
          </a:p>
          <a:p>
            <a:r>
              <a:rPr lang="en-GB" sz="1800" dirty="0">
                <a:latin typeface="Calibri" panose="020F0502020204030204" pitchFamily="34" charset="0"/>
                <a:cs typeface="Calibri" panose="020F0502020204030204" pitchFamily="34" charset="0"/>
              </a:rPr>
              <a:t>Braintree Community Policing Team - PC James Draper </a:t>
            </a:r>
          </a:p>
          <a:p>
            <a:r>
              <a:rPr lang="en-GB" sz="1800" dirty="0">
                <a:latin typeface="Calibri" panose="020F0502020204030204" pitchFamily="34" charset="0"/>
                <a:cs typeface="Calibri" panose="020F0502020204030204" pitchFamily="34" charset="0"/>
              </a:rPr>
              <a:t>SBNN – Catherine Condie</a:t>
            </a:r>
          </a:p>
          <a:p>
            <a:r>
              <a:rPr lang="en-GB" sz="1800" b="0" i="0" u="none" strike="noStrike" dirty="0">
                <a:solidFill>
                  <a:srgbClr val="222222"/>
                </a:solidFill>
                <a:effectLst/>
                <a:latin typeface="Calibri" panose="020F0502020204030204" pitchFamily="34" charset="0"/>
                <a:cs typeface="Calibri" panose="020F0502020204030204" pitchFamily="34" charset="0"/>
              </a:rPr>
              <a:t>The Steele Chasers Running Group</a:t>
            </a:r>
            <a:r>
              <a:rPr lang="en-GB" sz="1800" dirty="0">
                <a:latin typeface="Calibri" panose="020F0502020204030204" pitchFamily="34" charset="0"/>
                <a:cs typeface="Calibri" panose="020F0502020204030204" pitchFamily="34" charset="0"/>
              </a:rPr>
              <a:t> - Kerry Barnes</a:t>
            </a:r>
          </a:p>
          <a:p>
            <a:r>
              <a:rPr lang="en-GB" sz="1800" dirty="0">
                <a:latin typeface="Calibri" panose="020F0502020204030204" pitchFamily="34" charset="0"/>
                <a:cs typeface="Calibri" panose="020F0502020204030204" pitchFamily="34" charset="0"/>
              </a:rPr>
              <a:t>The Bowls Club</a:t>
            </a:r>
            <a:r>
              <a:rPr lang="en-GB" sz="1800" i="1"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 Dave Kuyper (tbc)</a:t>
            </a:r>
          </a:p>
          <a:p>
            <a:r>
              <a:rPr lang="en-GB" sz="1800" dirty="0">
                <a:latin typeface="Calibri" panose="020F0502020204030204" pitchFamily="34" charset="0"/>
                <a:cs typeface="Calibri" panose="020F0502020204030204" pitchFamily="34" charset="0"/>
              </a:rPr>
              <a:t>Steeple Bumpstead Congregational Church – Revd Sophia Girvan</a:t>
            </a:r>
          </a:p>
          <a:p>
            <a:r>
              <a:rPr lang="en-GB" sz="1800" b="0" i="0" u="none" strike="noStrike" dirty="0">
                <a:solidFill>
                  <a:srgbClr val="222222"/>
                </a:solidFill>
                <a:effectLst/>
                <a:latin typeface="Calibri" panose="020F0502020204030204" pitchFamily="34" charset="0"/>
                <a:cs typeface="Calibri" panose="020F0502020204030204" pitchFamily="34" charset="0"/>
              </a:rPr>
              <a:t>Cavell community choir</a:t>
            </a:r>
            <a:r>
              <a:rPr lang="en-GB" sz="1800" dirty="0">
                <a:latin typeface="Calibri" panose="020F0502020204030204" pitchFamily="34" charset="0"/>
                <a:cs typeface="Calibri" panose="020F0502020204030204" pitchFamily="34" charset="0"/>
              </a:rPr>
              <a:t> </a:t>
            </a:r>
            <a:r>
              <a:rPr lang="en-GB" sz="1800" i="1"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Revd</a:t>
            </a:r>
            <a:r>
              <a:rPr lang="en-GB" sz="1800" i="1"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Theresa Lowe</a:t>
            </a:r>
          </a:p>
          <a:p>
            <a:r>
              <a:rPr lang="en-GB" sz="1800" b="0" i="0" u="none" strike="noStrike" dirty="0">
                <a:solidFill>
                  <a:srgbClr val="000000"/>
                </a:solidFill>
                <a:effectLst/>
                <a:latin typeface="Calibri" panose="020F0502020204030204" pitchFamily="34" charset="0"/>
                <a:cs typeface="Calibri" panose="020F0502020204030204" pitchFamily="34" charset="0"/>
              </a:rPr>
              <a:t>1st Steeple Bumpstead Scout Group</a:t>
            </a:r>
            <a:r>
              <a:rPr lang="en-GB" sz="1800" dirty="0">
                <a:latin typeface="Calibri" panose="020F0502020204030204" pitchFamily="34" charset="0"/>
                <a:cs typeface="Calibri" panose="020F0502020204030204" pitchFamily="34" charset="0"/>
              </a:rPr>
              <a:t> – Chris Bailey</a:t>
            </a:r>
          </a:p>
          <a:p>
            <a:r>
              <a:rPr lang="en-GB" sz="1800" dirty="0">
                <a:latin typeface="Calibri" panose="020F0502020204030204" pitchFamily="34" charset="0"/>
                <a:cs typeface="Calibri" panose="020F0502020204030204" pitchFamily="34" charset="0"/>
              </a:rPr>
              <a:t>Steeple Wombles – Debbie Hartshorn</a:t>
            </a:r>
          </a:p>
          <a:p>
            <a:endParaRPr lang="en-GB" sz="2000" i="1" dirty="0"/>
          </a:p>
          <a:p>
            <a:endParaRPr lang="en-GB" sz="2800" i="1" dirty="0"/>
          </a:p>
          <a:p>
            <a:pPr algn="ctr"/>
            <a:endParaRPr lang="en-GB" sz="2800" i="1" dirty="0"/>
          </a:p>
          <a:p>
            <a:pPr marL="68580" indent="0" algn="ctr">
              <a:buNone/>
            </a:pPr>
            <a:endParaRPr lang="en-GB" sz="2800" i="1" dirty="0"/>
          </a:p>
          <a:p>
            <a:pPr marL="68580" indent="0" algn="ctr">
              <a:buNone/>
            </a:pPr>
            <a:endParaRPr lang="en-GB" sz="2800" i="1" dirty="0"/>
          </a:p>
        </p:txBody>
      </p:sp>
    </p:spTree>
    <p:extLst>
      <p:ext uri="{BB962C8B-B14F-4D97-AF65-F5344CB8AC3E}">
        <p14:creationId xmlns:p14="http://schemas.microsoft.com/office/powerpoint/2010/main" val="420572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dirty="0"/>
              <a:t>Agenda</a:t>
            </a:r>
          </a:p>
        </p:txBody>
      </p:sp>
      <p:sp>
        <p:nvSpPr>
          <p:cNvPr id="3" name="Content Placeholder 2"/>
          <p:cNvSpPr>
            <a:spLocks noGrp="1"/>
          </p:cNvSpPr>
          <p:nvPr>
            <p:ph idx="1"/>
          </p:nvPr>
        </p:nvSpPr>
        <p:spPr>
          <a:xfrm>
            <a:off x="1043490" y="2733992"/>
            <a:ext cx="6777317" cy="3096344"/>
          </a:xfrm>
        </p:spPr>
        <p:txBody>
          <a:bodyPr>
            <a:normAutofit/>
          </a:bodyPr>
          <a:lstStyle/>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Welcome from the Chairman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Presentation From Catesby Estates – Haverhill Vales</a:t>
            </a:r>
          </a:p>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Reports from County &amp; District Councillor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Chairman’s report incorporating Clerk’s report data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Presentation from Guest Speakers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Date of next meeting – Wednesday 20</a:t>
            </a:r>
            <a:r>
              <a:rPr lang="en-GB" sz="18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April 2022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rPr>
              <a:t>Chairman to close the meeting		</a:t>
            </a:r>
            <a:endParaRPr lang="en-GB" sz="2800" i="1" dirty="0"/>
          </a:p>
        </p:txBody>
      </p:sp>
    </p:spTree>
    <p:extLst>
      <p:ext uri="{BB962C8B-B14F-4D97-AF65-F5344CB8AC3E}">
        <p14:creationId xmlns:p14="http://schemas.microsoft.com/office/powerpoint/2010/main" val="420572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344934" cy="1143000"/>
          </a:xfrm>
        </p:spPr>
        <p:txBody>
          <a:bodyPr>
            <a:normAutofit/>
          </a:bodyPr>
          <a:lstStyle/>
          <a:p>
            <a:r>
              <a:rPr lang="en-GB" sz="3200" dirty="0"/>
              <a:t>Reports from those unable to attend</a:t>
            </a:r>
            <a:br>
              <a:rPr lang="en-GB" sz="3200" dirty="0"/>
            </a:br>
            <a:r>
              <a:rPr lang="en-GB" sz="1800" dirty="0"/>
              <a:t>to be read by others</a:t>
            </a:r>
            <a:br>
              <a:rPr lang="en-GB" sz="1800" dirty="0"/>
            </a:br>
            <a:endParaRPr lang="en-GB" sz="1800" dirty="0"/>
          </a:p>
        </p:txBody>
      </p:sp>
      <p:sp>
        <p:nvSpPr>
          <p:cNvPr id="4" name="Content Placeholder 2">
            <a:extLst>
              <a:ext uri="{FF2B5EF4-FFF2-40B4-BE49-F238E27FC236}">
                <a16:creationId xmlns:a16="http://schemas.microsoft.com/office/drawing/2014/main" id="{994CD233-DE79-45A8-8E15-5EF02161DB29}"/>
              </a:ext>
            </a:extLst>
          </p:cNvPr>
          <p:cNvSpPr txBox="1">
            <a:spLocks/>
          </p:cNvSpPr>
          <p:nvPr/>
        </p:nvSpPr>
        <p:spPr>
          <a:xfrm>
            <a:off x="1053952" y="2276872"/>
            <a:ext cx="6777317" cy="3553464"/>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Font typeface="Wingdings 2" pitchFamily="18" charset="2"/>
              <a:buNone/>
            </a:pPr>
            <a:endParaRPr lang="en-GB" sz="1200" dirty="0"/>
          </a:p>
          <a:p>
            <a:r>
              <a:rPr lang="en-GB" sz="1800" dirty="0">
                <a:latin typeface="Calibri" panose="020F0502020204030204" pitchFamily="34" charset="0"/>
                <a:cs typeface="Calibri" panose="020F0502020204030204" pitchFamily="34" charset="0"/>
              </a:rPr>
              <a:t>Village Library – Sheila Walsh</a:t>
            </a:r>
          </a:p>
          <a:p>
            <a:r>
              <a:rPr lang="en-GB" sz="1800" dirty="0">
                <a:latin typeface="Calibri" panose="020F0502020204030204" pitchFamily="34" charset="0"/>
                <a:cs typeface="Calibri" panose="020F0502020204030204" pitchFamily="34" charset="0"/>
              </a:rPr>
              <a:t>Steeple Bumpstead Golf Society – Michael Maloney</a:t>
            </a:r>
          </a:p>
          <a:p>
            <a:r>
              <a:rPr lang="en-GB" sz="1800" dirty="0">
                <a:latin typeface="Calibri" panose="020F0502020204030204" pitchFamily="34" charset="0"/>
                <a:cs typeface="Calibri" panose="020F0502020204030204" pitchFamily="34" charset="0"/>
              </a:rPr>
              <a:t>Bootcamp – Nigel Chapman</a:t>
            </a:r>
          </a:p>
          <a:p>
            <a:r>
              <a:rPr lang="en-GB" sz="1800" dirty="0">
                <a:latin typeface="Calibri" panose="020F0502020204030204" pitchFamily="34" charset="0"/>
                <a:cs typeface="Calibri" panose="020F0502020204030204" pitchFamily="34" charset="0"/>
              </a:rPr>
              <a:t>Dynamos – Kevin </a:t>
            </a:r>
            <a:r>
              <a:rPr lang="en-GB" sz="1800" dirty="0" err="1">
                <a:latin typeface="Calibri" panose="020F0502020204030204" pitchFamily="34" charset="0"/>
                <a:cs typeface="Calibri" panose="020F0502020204030204" pitchFamily="34" charset="0"/>
              </a:rPr>
              <a:t>Tabron</a:t>
            </a:r>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Players &amp; Junipers – Steph Manning</a:t>
            </a:r>
          </a:p>
          <a:p>
            <a:r>
              <a:rPr lang="en-GB" sz="1800" dirty="0">
                <a:latin typeface="Calibri" panose="020F0502020204030204" pitchFamily="34" charset="0"/>
                <a:cs typeface="Calibri" panose="020F0502020204030204" pitchFamily="34" charset="0"/>
              </a:rPr>
              <a:t>SBWEG – Jenny Nash</a:t>
            </a:r>
          </a:p>
          <a:p>
            <a:r>
              <a:rPr lang="en-GB" sz="1800" dirty="0">
                <a:latin typeface="Calibri" panose="020F0502020204030204" pitchFamily="34" charset="0"/>
                <a:cs typeface="Calibri" panose="020F0502020204030204" pitchFamily="34" charset="0"/>
              </a:rPr>
              <a:t>Steeple Bumpstead Brownies and Guides</a:t>
            </a:r>
          </a:p>
          <a:p>
            <a:endParaRPr lang="en-GB" sz="1600" dirty="0"/>
          </a:p>
          <a:p>
            <a:endParaRPr lang="en-GB" sz="2000" i="1" dirty="0"/>
          </a:p>
          <a:p>
            <a:endParaRPr lang="en-GB" sz="2800" i="1" dirty="0"/>
          </a:p>
          <a:p>
            <a:pPr algn="ctr"/>
            <a:endParaRPr lang="en-GB" sz="2800" i="1" dirty="0"/>
          </a:p>
          <a:p>
            <a:pPr marL="68580" indent="0" algn="ctr">
              <a:buFont typeface="Wingdings 2" pitchFamily="18" charset="2"/>
              <a:buNone/>
            </a:pPr>
            <a:endParaRPr lang="en-GB" sz="2800" i="1" dirty="0"/>
          </a:p>
          <a:p>
            <a:pPr marL="68580" indent="0" algn="ctr">
              <a:buFont typeface="Wingdings 2" pitchFamily="18" charset="2"/>
              <a:buNone/>
            </a:pPr>
            <a:endParaRPr lang="en-GB" sz="2800" i="1" dirty="0"/>
          </a:p>
        </p:txBody>
      </p:sp>
    </p:spTree>
    <p:extLst>
      <p:ext uri="{BB962C8B-B14F-4D97-AF65-F5344CB8AC3E}">
        <p14:creationId xmlns:p14="http://schemas.microsoft.com/office/powerpoint/2010/main" val="420572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2" y="476672"/>
            <a:ext cx="7024744" cy="792088"/>
          </a:xfrm>
        </p:spPr>
        <p:txBody>
          <a:bodyPr>
            <a:normAutofit/>
          </a:bodyPr>
          <a:lstStyle/>
          <a:p>
            <a:r>
              <a:rPr lang="en-GB" sz="3200" dirty="0"/>
              <a:t>Village Library – Sheila Walsh</a:t>
            </a:r>
          </a:p>
        </p:txBody>
      </p:sp>
      <p:sp>
        <p:nvSpPr>
          <p:cNvPr id="3" name="Content Placeholder 2"/>
          <p:cNvSpPr>
            <a:spLocks noGrp="1"/>
          </p:cNvSpPr>
          <p:nvPr>
            <p:ph idx="1"/>
          </p:nvPr>
        </p:nvSpPr>
        <p:spPr>
          <a:xfrm>
            <a:off x="467544" y="1412776"/>
            <a:ext cx="8208912" cy="5256583"/>
          </a:xfrm>
        </p:spPr>
        <p:txBody>
          <a:bodyPr>
            <a:noAutofit/>
          </a:bodyPr>
          <a:lstStyle/>
          <a:p>
            <a:pPr marL="68580" indent="0">
              <a:lnSpc>
                <a:spcPct val="107000"/>
              </a:lnSpc>
              <a:spcAft>
                <a:spcPts val="800"/>
              </a:spcAft>
              <a:buNone/>
            </a:pPr>
            <a:r>
              <a:rPr lang="en-GB" sz="1300" dirty="0">
                <a:effectLst/>
                <a:latin typeface="Calibri" panose="020F0502020204030204" pitchFamily="34" charset="0"/>
                <a:ea typeface="Calibri" panose="020F0502020204030204" pitchFamily="34" charset="0"/>
                <a:cs typeface="Times New Roman" panose="02020603050405020304" pitchFamily="18" charset="0"/>
              </a:rPr>
              <a:t>With the Moot Hall’s door open once again on May 18</a:t>
            </a:r>
            <a:r>
              <a:rPr lang="en-GB" sz="13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300" dirty="0">
                <a:effectLst/>
                <a:latin typeface="Calibri" panose="020F0502020204030204" pitchFamily="34" charset="0"/>
                <a:ea typeface="Calibri" panose="020F0502020204030204" pitchFamily="34" charset="0"/>
                <a:cs typeface="Times New Roman" panose="02020603050405020304" pitchFamily="18" charset="0"/>
              </a:rPr>
              <a:t>, after all the past mostly inactive months, we hope, on Tuesday afternoons, to welcome members along with others who may have rediscovered the joy of books.  While there are to be changes within the structure of Essex Libraries Service, as it becomes part of a South East Consortium, I have had assurances from the Supervisor at Saffron Walden, that once this is established, our excellent relationship will continue since she sees us as a supportive asset in keeping her library viable. An advantage of there being a consortium should mean access to books on request over and above those held within the Essex catalogue.  Though initially I will not be able to offer to offer books other than those on our shelves, I will reinstate the Request Service as soon as possible.  I hope to arrange a complete changeover of our stock within the next month or so when I will have spent time in Saffron Walden making a selection of 500 books across all genres. As I noted in the invaluable Yellow Book (February/March) there are some 60 books out on loan and while not pressing for their immediate return, I am hopeful to see most of these via my gentle reminders. </a:t>
            </a:r>
          </a:p>
          <a:p>
            <a:pPr marL="68580" indent="0">
              <a:lnSpc>
                <a:spcPct val="107000"/>
              </a:lnSpc>
              <a:spcAft>
                <a:spcPts val="800"/>
              </a:spcAft>
              <a:buNone/>
            </a:pPr>
            <a:r>
              <a:rPr lang="en-GB" sz="1300" dirty="0">
                <a:effectLst/>
                <a:latin typeface="Calibri" panose="020F0502020204030204" pitchFamily="34" charset="0"/>
                <a:ea typeface="Calibri" panose="020F0502020204030204" pitchFamily="34" charset="0"/>
                <a:cs typeface="Times New Roman" panose="02020603050405020304" pitchFamily="18" charset="0"/>
              </a:rPr>
              <a:t>I also noted in the YB Sue King having given up her role as assistant along with my appreciation of her quiet efficiency.  My daughter Katharine (Kate Haywood) has encouraged and enabled my continuing as librarian by becoming both my chauffer and assistant.  </a:t>
            </a:r>
          </a:p>
          <a:p>
            <a:pPr marL="68580" indent="0">
              <a:lnSpc>
                <a:spcPct val="107000"/>
              </a:lnSpc>
              <a:spcAft>
                <a:spcPts val="800"/>
              </a:spcAft>
              <a:buNone/>
            </a:pPr>
            <a:r>
              <a:rPr lang="en-GB" sz="1300" dirty="0">
                <a:effectLst/>
                <a:latin typeface="Calibri" panose="020F0502020204030204" pitchFamily="34" charset="0"/>
                <a:ea typeface="Calibri" panose="020F0502020204030204" pitchFamily="34" charset="0"/>
                <a:cs typeface="Times New Roman" panose="02020603050405020304" pitchFamily="18" charset="0"/>
              </a:rPr>
              <a:t>I am sure it will have been noted with regret elsewhere, that George Cuthbert died in March. George had been a delightful stalwart of the library for many years, long before my tenure, until about 18 months ago. His quiet reminiscences were always so welcome and it had been my pleasure to obtain books for him, not least several relating to WW2 Royal Navy, his having served in Destroyers from the age of 18.  </a:t>
            </a:r>
          </a:p>
          <a:p>
            <a:pPr marL="68580" indent="0">
              <a:lnSpc>
                <a:spcPct val="107000"/>
              </a:lnSpc>
              <a:spcAft>
                <a:spcPts val="800"/>
              </a:spcAft>
              <a:buNone/>
            </a:pPr>
            <a:r>
              <a:rPr lang="en-GB" sz="1300" dirty="0">
                <a:effectLst/>
                <a:latin typeface="Calibri" panose="020F0502020204030204" pitchFamily="34" charset="0"/>
                <a:ea typeface="Calibri" panose="020F0502020204030204" pitchFamily="34" charset="0"/>
                <a:cs typeface="Times New Roman" panose="02020603050405020304" pitchFamily="18" charset="0"/>
              </a:rPr>
              <a:t>As is now the sensible precautionary custom, those entering the library will need to wear masks, otherwise the warmth of welcome will be as always.</a:t>
            </a:r>
          </a:p>
          <a:p>
            <a:pPr marL="68580" indent="0">
              <a:lnSpc>
                <a:spcPct val="107000"/>
              </a:lnSpc>
              <a:spcAft>
                <a:spcPts val="800"/>
              </a:spcAft>
              <a:buNone/>
            </a:pPr>
            <a:r>
              <a:rPr lang="en-GB" sz="1300" dirty="0">
                <a:effectLst/>
                <a:latin typeface="Calibri" panose="020F0502020204030204" pitchFamily="34" charset="0"/>
                <a:ea typeface="Calibri" panose="020F0502020204030204" pitchFamily="34" charset="0"/>
                <a:cs typeface="Times New Roman" panose="02020603050405020304" pitchFamily="18" charset="0"/>
              </a:rPr>
              <a:t>Sheila Walsh</a:t>
            </a:r>
            <a:br>
              <a:rPr lang="en-GB" sz="1300" dirty="0">
                <a:effectLst/>
                <a:latin typeface="Calibri" panose="020F0502020204030204" pitchFamily="34" charset="0"/>
                <a:ea typeface="Calibri" panose="020F0502020204030204" pitchFamily="34" charset="0"/>
                <a:cs typeface="Times New Roman" panose="02020603050405020304" pitchFamily="18" charset="0"/>
              </a:rPr>
            </a:b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283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28" y="764704"/>
            <a:ext cx="7024744" cy="1143000"/>
          </a:xfrm>
        </p:spPr>
        <p:txBody>
          <a:bodyPr>
            <a:normAutofit/>
          </a:bodyPr>
          <a:lstStyle/>
          <a:p>
            <a:r>
              <a:rPr lang="en-GB" sz="3200" dirty="0"/>
              <a:t>Steeple Bumpstead Golf Society– Michael Maloney</a:t>
            </a:r>
          </a:p>
        </p:txBody>
      </p:sp>
      <p:sp>
        <p:nvSpPr>
          <p:cNvPr id="3" name="Content Placeholder 2"/>
          <p:cNvSpPr>
            <a:spLocks noGrp="1"/>
          </p:cNvSpPr>
          <p:nvPr>
            <p:ph idx="1"/>
          </p:nvPr>
        </p:nvSpPr>
        <p:spPr>
          <a:xfrm>
            <a:off x="539552" y="1940868"/>
            <a:ext cx="7992888" cy="4440460"/>
          </a:xfrm>
        </p:spPr>
        <p:txBody>
          <a:bodyPr>
            <a:normAutofit fontScale="55000" lnSpcReduction="20000"/>
          </a:bodyPr>
          <a:lstStyle/>
          <a:p>
            <a:pPr marL="68580" indent="0">
              <a:lnSpc>
                <a:spcPct val="107000"/>
              </a:lnSpc>
              <a:spcAft>
                <a:spcPts val="800"/>
              </a:spcAft>
              <a:buNone/>
            </a:pPr>
            <a:r>
              <a:rPr lang="en-GB" dirty="0">
                <a:effectLst/>
                <a:latin typeface="Calibri" panose="020F0502020204030204" pitchFamily="34" charset="0"/>
                <a:ea typeface="Calibri" panose="020F0502020204030204" pitchFamily="34" charset="0"/>
                <a:cs typeface="Times New Roman" panose="02020603050405020304" pitchFamily="18" charset="0"/>
              </a:rPr>
              <a:t>The Steeple Bumpstead Golf Society (SBGS) has been established in the village for over 30 years and with a membership of close to 40 continues to thrive. </a:t>
            </a:r>
          </a:p>
          <a:p>
            <a:pPr marL="68580" indent="0">
              <a:lnSpc>
                <a:spcPct val="107000"/>
              </a:lnSpc>
              <a:spcAft>
                <a:spcPts val="800"/>
              </a:spcAft>
              <a:buNone/>
            </a:pPr>
            <a:r>
              <a:rPr lang="en-GB" dirty="0">
                <a:effectLst/>
                <a:latin typeface="Calibri" panose="020F0502020204030204" pitchFamily="34" charset="0"/>
                <a:ea typeface="Calibri" panose="020F0502020204030204" pitchFamily="34" charset="0"/>
                <a:cs typeface="Times New Roman" panose="02020603050405020304" pitchFamily="18" charset="0"/>
              </a:rPr>
              <a:t>Clearly 2020 was a difficult year for all and with many venues closed for much of the year the Society only managed a couple of events which given the constraints around social distancing were somewhat sterile and the antithesis of what the Society is about i.e. social interaction. Nevertheless we have a programme of events planned for 2021 and whilst we have had to postpone our first two events of the year in April and May we fully expect to be in play in June at Ely GC as lockdown lifts.</a:t>
            </a:r>
          </a:p>
          <a:p>
            <a:pPr marL="68580" indent="0">
              <a:lnSpc>
                <a:spcPct val="107000"/>
              </a:lnSpc>
              <a:spcAft>
                <a:spcPts val="800"/>
              </a:spcAft>
              <a:buNone/>
            </a:pPr>
            <a:r>
              <a:rPr lang="en-GB" dirty="0">
                <a:effectLst/>
                <a:latin typeface="Calibri" panose="020F0502020204030204" pitchFamily="34" charset="0"/>
                <a:ea typeface="Calibri" panose="020F0502020204030204" pitchFamily="34" charset="0"/>
                <a:cs typeface="Times New Roman" panose="02020603050405020304" pitchFamily="18" charset="0"/>
              </a:rPr>
              <a:t>SBGS in a normal year would have seven meetings from April to October, usually held on a Friday around the middle of each month and we visit golf courses in Suffolk, </a:t>
            </a:r>
            <a:r>
              <a:rPr lang="en-GB" dirty="0" err="1">
                <a:effectLst/>
                <a:latin typeface="Calibri" panose="020F0502020204030204" pitchFamily="34" charset="0"/>
                <a:ea typeface="Calibri" panose="020F0502020204030204" pitchFamily="34" charset="0"/>
                <a:cs typeface="Times New Roman" panose="02020603050405020304" pitchFamily="18" charset="0"/>
              </a:rPr>
              <a:t>Norfolk,Essex</a:t>
            </a:r>
            <a:r>
              <a:rPr lang="en-GB" dirty="0">
                <a:effectLst/>
                <a:latin typeface="Calibri" panose="020F0502020204030204" pitchFamily="34" charset="0"/>
                <a:ea typeface="Calibri" panose="020F0502020204030204" pitchFamily="34" charset="0"/>
                <a:cs typeface="Times New Roman" panose="02020603050405020304" pitchFamily="18" charset="0"/>
              </a:rPr>
              <a:t> and </a:t>
            </a:r>
            <a:r>
              <a:rPr lang="en-GB" dirty="0" err="1">
                <a:effectLst/>
                <a:latin typeface="Calibri" panose="020F0502020204030204" pitchFamily="34" charset="0"/>
                <a:ea typeface="Calibri" panose="020F0502020204030204" pitchFamily="34" charset="0"/>
                <a:cs typeface="Times New Roman" panose="02020603050405020304" pitchFamily="18" charset="0"/>
              </a:rPr>
              <a:t>Cambs</a:t>
            </a:r>
            <a:r>
              <a:rPr lang="en-GB" dirty="0">
                <a:effectLst/>
                <a:latin typeface="Calibri" panose="020F0502020204030204" pitchFamily="34" charset="0"/>
                <a:ea typeface="Calibri" panose="020F0502020204030204" pitchFamily="34" charset="0"/>
                <a:cs typeface="Times New Roman" panose="02020603050405020304" pitchFamily="18" charset="0"/>
              </a:rPr>
              <a:t> with the odd foray in Hertfordshire. The general rule is that we keep travel to a maximum of one hour from the village. Our golf days usually consist of either 18 or 27 holes with a combination of breakfast, lunch and dinner and sometimes all three! The cost of a day varies depending on the quality of the course we visit but generally we charge around £55-60 for a full day of golf and food.</a:t>
            </a:r>
          </a:p>
          <a:p>
            <a:pPr marL="68580" indent="0">
              <a:lnSpc>
                <a:spcPct val="107000"/>
              </a:lnSpc>
              <a:spcAft>
                <a:spcPts val="800"/>
              </a:spcAft>
              <a:buNone/>
            </a:pPr>
            <a:r>
              <a:rPr lang="en-GB" dirty="0">
                <a:effectLst/>
                <a:latin typeface="Calibri" panose="020F0502020204030204" pitchFamily="34" charset="0"/>
                <a:ea typeface="Calibri" panose="020F0502020204030204" pitchFamily="34" charset="0"/>
                <a:cs typeface="Times New Roman" panose="02020603050405020304" pitchFamily="18" charset="0"/>
              </a:rPr>
              <a:t>The cost of annual membership is £15 and is usually payable at our AGM which is normally held in February each year.</a:t>
            </a:r>
          </a:p>
          <a:p>
            <a:pPr marL="68580" indent="0">
              <a:lnSpc>
                <a:spcPct val="107000"/>
              </a:lnSpc>
              <a:spcAft>
                <a:spcPts val="800"/>
              </a:spcAft>
              <a:buNone/>
            </a:pPr>
            <a:r>
              <a:rPr lang="en-GB" dirty="0">
                <a:effectLst/>
                <a:latin typeface="Calibri" panose="020F0502020204030204" pitchFamily="34" charset="0"/>
                <a:ea typeface="Calibri" panose="020F0502020204030204" pitchFamily="34" charset="0"/>
                <a:cs typeface="Times New Roman" panose="02020603050405020304" pitchFamily="18" charset="0"/>
              </a:rPr>
              <a:t>SBGS would welcome new members whether they are from Steeple Bumpstead or the surrounding areas and if anyone is interested I can be contacted as follows:</a:t>
            </a:r>
          </a:p>
          <a:p>
            <a:pPr marL="6858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Email: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mickmaloney57@gmail.com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Mobile: 07764 146857</a:t>
            </a:r>
          </a:p>
          <a:p>
            <a:pPr marL="6858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Mick Maloney – SBGS Secretary</a:t>
            </a:r>
            <a:endParaRPr lang="en-GB" sz="2800" i="1" dirty="0"/>
          </a:p>
        </p:txBody>
      </p:sp>
    </p:spTree>
    <p:extLst>
      <p:ext uri="{BB962C8B-B14F-4D97-AF65-F5344CB8AC3E}">
        <p14:creationId xmlns:p14="http://schemas.microsoft.com/office/powerpoint/2010/main" val="229381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2" y="620688"/>
            <a:ext cx="7024744" cy="1143000"/>
          </a:xfrm>
        </p:spPr>
        <p:txBody>
          <a:bodyPr>
            <a:normAutofit/>
          </a:bodyPr>
          <a:lstStyle/>
          <a:p>
            <a:r>
              <a:rPr lang="en-GB" sz="3200" dirty="0"/>
              <a:t>Bootcamp – Nigel Chapman</a:t>
            </a:r>
          </a:p>
        </p:txBody>
      </p:sp>
      <p:sp>
        <p:nvSpPr>
          <p:cNvPr id="3" name="Content Placeholder 2"/>
          <p:cNvSpPr>
            <a:spLocks noGrp="1"/>
          </p:cNvSpPr>
          <p:nvPr>
            <p:ph idx="1"/>
          </p:nvPr>
        </p:nvSpPr>
        <p:spPr>
          <a:xfrm>
            <a:off x="1043492" y="2276872"/>
            <a:ext cx="6840876" cy="3096343"/>
          </a:xfrm>
        </p:spPr>
        <p:txBody>
          <a:bodyPr>
            <a:normAutofit fontScale="77500" lnSpcReduction="20000"/>
          </a:bodyPr>
          <a:lstStyle/>
          <a:p>
            <a:pPr marL="68580" indent="0">
              <a:buNone/>
            </a:pPr>
            <a:r>
              <a:rPr lang="en-GB"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Bumpstead Boot Camp is in its seventh year.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buNone/>
            </a:pPr>
            <a:r>
              <a:rPr lang="en-GB"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An exercise session for all levels of fitness. Pay as you go. £3.50 for an hour session.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buNone/>
            </a:pPr>
            <a:r>
              <a:rPr lang="en-GB"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We currently do all classes outside on the basketball court on the Camping Close, Steeple Bumpstead.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buNone/>
            </a:pPr>
            <a:r>
              <a:rPr lang="en-GB"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Group size can be anything from 3 to 15 people. Children are welcome as long as with a parent or guardian.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buNone/>
            </a:pPr>
            <a:r>
              <a:rPr lang="en-GB"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Session content varies every week to avoid the boredom of repetition.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buNone/>
            </a:pPr>
            <a:r>
              <a:rPr lang="en-GB"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Notice given if the weather isn't suitable to go ahead.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buNone/>
            </a:pPr>
            <a:r>
              <a:rPr lang="en-GB"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No special equipment needed by participants. Just bring a drink.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buNone/>
            </a:pPr>
            <a:r>
              <a:rPr lang="en-GB"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We are currently working with Covid restrictions in mind.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buNone/>
            </a:pPr>
            <a:r>
              <a:rPr lang="en-GB"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Sessions run throughout the year.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buNone/>
            </a:pPr>
            <a:r>
              <a:rPr lang="en-GB"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Facebook page and WhatsApp group for members.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buNone/>
            </a:pPr>
            <a:r>
              <a:rPr lang="en-GB"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New members always welcome.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710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28" y="453871"/>
            <a:ext cx="7024744" cy="814889"/>
          </a:xfrm>
        </p:spPr>
        <p:txBody>
          <a:bodyPr>
            <a:normAutofit/>
          </a:bodyPr>
          <a:lstStyle/>
          <a:p>
            <a:r>
              <a:rPr lang="en-GB" sz="3200" dirty="0"/>
              <a:t>Dynamos – Kelvin </a:t>
            </a:r>
            <a:r>
              <a:rPr lang="en-GB" sz="3200" dirty="0" err="1"/>
              <a:t>Tabron</a:t>
            </a:r>
            <a:endParaRPr lang="en-GB" sz="3200" dirty="0"/>
          </a:p>
        </p:txBody>
      </p:sp>
      <p:pic>
        <p:nvPicPr>
          <p:cNvPr id="11" name="Picture 10">
            <a:extLst>
              <a:ext uri="{FF2B5EF4-FFF2-40B4-BE49-F238E27FC236}">
                <a16:creationId xmlns:a16="http://schemas.microsoft.com/office/drawing/2014/main" id="{2555E25A-3DD3-488A-BB2D-718E0C32EFB8}"/>
              </a:ext>
            </a:extLst>
          </p:cNvPr>
          <p:cNvPicPr>
            <a:picLocks noChangeAspect="1"/>
          </p:cNvPicPr>
          <p:nvPr/>
        </p:nvPicPr>
        <p:blipFill>
          <a:blip r:embed="rId3"/>
          <a:stretch>
            <a:fillRect/>
          </a:stretch>
        </p:blipFill>
        <p:spPr>
          <a:xfrm>
            <a:off x="1475656" y="1124745"/>
            <a:ext cx="6048672" cy="5323278"/>
          </a:xfrm>
          <a:prstGeom prst="rect">
            <a:avLst/>
          </a:prstGeom>
        </p:spPr>
      </p:pic>
    </p:spTree>
    <p:extLst>
      <p:ext uri="{BB962C8B-B14F-4D97-AF65-F5344CB8AC3E}">
        <p14:creationId xmlns:p14="http://schemas.microsoft.com/office/powerpoint/2010/main" val="344285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28" y="453871"/>
            <a:ext cx="7024744" cy="814889"/>
          </a:xfrm>
        </p:spPr>
        <p:txBody>
          <a:bodyPr>
            <a:normAutofit/>
          </a:bodyPr>
          <a:lstStyle/>
          <a:p>
            <a:r>
              <a:rPr lang="en-GB" sz="3200" dirty="0"/>
              <a:t>Dynamos – Kelvin </a:t>
            </a:r>
            <a:r>
              <a:rPr lang="en-GB" sz="3200" dirty="0" err="1"/>
              <a:t>Tabron</a:t>
            </a:r>
            <a:endParaRPr lang="en-GB" sz="3200" dirty="0"/>
          </a:p>
        </p:txBody>
      </p:sp>
      <p:pic>
        <p:nvPicPr>
          <p:cNvPr id="4" name="Picture 3">
            <a:extLst>
              <a:ext uri="{FF2B5EF4-FFF2-40B4-BE49-F238E27FC236}">
                <a16:creationId xmlns:a16="http://schemas.microsoft.com/office/drawing/2014/main" id="{9BB539BC-7DB3-4D45-B43E-AE18E73B10A0}"/>
              </a:ext>
            </a:extLst>
          </p:cNvPr>
          <p:cNvPicPr>
            <a:picLocks noChangeAspect="1"/>
          </p:cNvPicPr>
          <p:nvPr/>
        </p:nvPicPr>
        <p:blipFill>
          <a:blip r:embed="rId2"/>
          <a:stretch>
            <a:fillRect/>
          </a:stretch>
        </p:blipFill>
        <p:spPr>
          <a:xfrm>
            <a:off x="623674" y="1484784"/>
            <a:ext cx="7896651" cy="4299518"/>
          </a:xfrm>
          <a:prstGeom prst="rect">
            <a:avLst/>
          </a:prstGeom>
        </p:spPr>
      </p:pic>
    </p:spTree>
    <p:extLst>
      <p:ext uri="{BB962C8B-B14F-4D97-AF65-F5344CB8AC3E}">
        <p14:creationId xmlns:p14="http://schemas.microsoft.com/office/powerpoint/2010/main" val="410402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628" y="453871"/>
            <a:ext cx="7024744" cy="814889"/>
          </a:xfrm>
        </p:spPr>
        <p:txBody>
          <a:bodyPr>
            <a:normAutofit/>
          </a:bodyPr>
          <a:lstStyle/>
          <a:p>
            <a:r>
              <a:rPr lang="en-GB" sz="3200" dirty="0"/>
              <a:t>Dynamos – Kelvin </a:t>
            </a:r>
            <a:r>
              <a:rPr lang="en-GB" sz="3200" dirty="0" err="1"/>
              <a:t>Tabron</a:t>
            </a:r>
            <a:endParaRPr lang="en-GB" sz="3200" dirty="0"/>
          </a:p>
        </p:txBody>
      </p:sp>
      <p:pic>
        <p:nvPicPr>
          <p:cNvPr id="4" name="Picture 3">
            <a:extLst>
              <a:ext uri="{FF2B5EF4-FFF2-40B4-BE49-F238E27FC236}">
                <a16:creationId xmlns:a16="http://schemas.microsoft.com/office/drawing/2014/main" id="{705DBAE1-B63C-46A7-A297-0AADB1ECB51A}"/>
              </a:ext>
            </a:extLst>
          </p:cNvPr>
          <p:cNvPicPr>
            <a:picLocks noChangeAspect="1"/>
          </p:cNvPicPr>
          <p:nvPr/>
        </p:nvPicPr>
        <p:blipFill>
          <a:blip r:embed="rId2"/>
          <a:stretch>
            <a:fillRect/>
          </a:stretch>
        </p:blipFill>
        <p:spPr>
          <a:xfrm>
            <a:off x="811564" y="1268760"/>
            <a:ext cx="7272808" cy="4932286"/>
          </a:xfrm>
          <a:prstGeom prst="rect">
            <a:avLst/>
          </a:prstGeom>
        </p:spPr>
      </p:pic>
    </p:spTree>
    <p:extLst>
      <p:ext uri="{BB962C8B-B14F-4D97-AF65-F5344CB8AC3E}">
        <p14:creationId xmlns:p14="http://schemas.microsoft.com/office/powerpoint/2010/main" val="87083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778" y="332656"/>
            <a:ext cx="7324630" cy="1143000"/>
          </a:xfrm>
        </p:spPr>
        <p:txBody>
          <a:bodyPr>
            <a:normAutofit/>
          </a:bodyPr>
          <a:lstStyle/>
          <a:p>
            <a:r>
              <a:rPr lang="en-GB" sz="3200" dirty="0"/>
              <a:t>Players and Junipers – Steph (1 of 2)</a:t>
            </a:r>
          </a:p>
        </p:txBody>
      </p:sp>
      <p:sp>
        <p:nvSpPr>
          <p:cNvPr id="3" name="Content Placeholder 2"/>
          <p:cNvSpPr>
            <a:spLocks noGrp="1"/>
          </p:cNvSpPr>
          <p:nvPr>
            <p:ph idx="1"/>
          </p:nvPr>
        </p:nvSpPr>
        <p:spPr>
          <a:xfrm>
            <a:off x="1043608" y="1628800"/>
            <a:ext cx="7200800" cy="4608512"/>
          </a:xfrm>
        </p:spPr>
        <p:txBody>
          <a:bodyPr>
            <a:normAutofit fontScale="25000" lnSpcReduction="20000"/>
          </a:bodyPr>
          <a:lstStyle/>
          <a:p>
            <a:pPr marL="68580" indent="0">
              <a:lnSpc>
                <a:spcPct val="107000"/>
              </a:lnSpc>
              <a:spcAft>
                <a:spcPts val="800"/>
              </a:spcAft>
              <a:buNone/>
            </a:pPr>
            <a:r>
              <a:rPr lang="en-GB" sz="5600" b="1" dirty="0">
                <a:solidFill>
                  <a:schemeClr val="tx1"/>
                </a:solidFill>
                <a:effectLst/>
                <a:latin typeface="+mj-lt"/>
                <a:ea typeface="Calibri" panose="020F0502020204030204" pitchFamily="34" charset="0"/>
                <a:cs typeface="Times New Roman" panose="02020603050405020304" pitchFamily="18" charset="0"/>
              </a:rPr>
              <a:t>2020 started off so well.</a:t>
            </a:r>
          </a:p>
          <a:p>
            <a:pPr marL="68580" indent="0">
              <a:lnSpc>
                <a:spcPct val="107000"/>
              </a:lnSpc>
              <a:spcAft>
                <a:spcPts val="800"/>
              </a:spcAft>
              <a:buNone/>
            </a:pPr>
            <a:r>
              <a:rPr lang="en-GB" sz="4800" dirty="0">
                <a:effectLst/>
                <a:latin typeface="+mj-lt"/>
                <a:ea typeface="Calibri" panose="020F0502020204030204" pitchFamily="34" charset="0"/>
                <a:cs typeface="Times New Roman" panose="02020603050405020304" pitchFamily="18" charset="0"/>
              </a:rPr>
              <a:t>In February 2020, our Pantomime, Alice In Wonderland was yet another wonderful family show well attended by the local community, this was our 57</a:t>
            </a:r>
            <a:r>
              <a:rPr lang="en-GB" sz="4800" baseline="30000" dirty="0">
                <a:effectLst/>
                <a:latin typeface="+mj-lt"/>
                <a:ea typeface="Calibri" panose="020F0502020204030204" pitchFamily="34" charset="0"/>
                <a:cs typeface="Times New Roman" panose="02020603050405020304" pitchFamily="18" charset="0"/>
              </a:rPr>
              <a:t>th</a:t>
            </a:r>
            <a:r>
              <a:rPr lang="en-GB" sz="4800" dirty="0">
                <a:effectLst/>
                <a:latin typeface="+mj-lt"/>
                <a:ea typeface="Calibri" panose="020F0502020204030204" pitchFamily="34" charset="0"/>
                <a:cs typeface="Times New Roman" panose="02020603050405020304" pitchFamily="18" charset="0"/>
              </a:rPr>
              <a:t> Winter production (about 52 pantos and 5 Christmas Variety Shows).</a:t>
            </a:r>
          </a:p>
          <a:p>
            <a:pPr marL="68580" indent="0">
              <a:lnSpc>
                <a:spcPct val="107000"/>
              </a:lnSpc>
              <a:spcAft>
                <a:spcPts val="800"/>
              </a:spcAft>
              <a:buNone/>
            </a:pPr>
            <a:r>
              <a:rPr lang="en-GB" sz="4800" dirty="0">
                <a:effectLst/>
                <a:latin typeface="+mj-lt"/>
                <a:ea typeface="Calibri" panose="020F0502020204030204" pitchFamily="34" charset="0"/>
                <a:cs typeface="Times New Roman" panose="02020603050405020304" pitchFamily="18" charset="0"/>
              </a:rPr>
              <a:t>As always, we received an enthusiastic and grateful response from our audience which makes all the effort worthwhile, and as a society we love sharing this unique experience together.</a:t>
            </a:r>
          </a:p>
          <a:p>
            <a:pPr marL="68580" indent="0">
              <a:lnSpc>
                <a:spcPct val="107000"/>
              </a:lnSpc>
              <a:spcAft>
                <a:spcPts val="800"/>
              </a:spcAft>
              <a:buNone/>
            </a:pPr>
            <a:r>
              <a:rPr lang="en-GB" sz="4800" dirty="0">
                <a:effectLst/>
                <a:latin typeface="+mj-lt"/>
                <a:ea typeface="Calibri" panose="020F0502020204030204" pitchFamily="34" charset="0"/>
                <a:cs typeface="Times New Roman" panose="02020603050405020304" pitchFamily="18" charset="0"/>
              </a:rPr>
              <a:t>We didn’t know then that this was sadly to be last time we’d be together as a company for over a year.</a:t>
            </a:r>
          </a:p>
          <a:p>
            <a:pPr marL="68580" indent="0">
              <a:lnSpc>
                <a:spcPct val="107000"/>
              </a:lnSpc>
              <a:spcAft>
                <a:spcPts val="800"/>
              </a:spcAft>
              <a:buNone/>
            </a:pPr>
            <a:r>
              <a:rPr lang="en-GB" sz="4800" dirty="0">
                <a:solidFill>
                  <a:srgbClr val="000000"/>
                </a:solidFill>
                <a:effectLst/>
                <a:latin typeface="+mj-lt"/>
                <a:ea typeface="Calibri" panose="020F0502020204030204" pitchFamily="34" charset="0"/>
                <a:cs typeface="Times New Roman" panose="02020603050405020304" pitchFamily="18" charset="0"/>
              </a:rPr>
              <a:t>It became apparent in March 2020 the struggles that we, like all theatres and societies, were to be going to face because the Covid19 restrictions and we had to consider not only the welfare of our Junipers but also a duty of care we had to the wider community (extending educational bubbles and use of the community village hall).</a:t>
            </a:r>
            <a:endParaRPr lang="en-GB" sz="4800" dirty="0">
              <a:effectLst/>
              <a:latin typeface="+mj-lt"/>
              <a:ea typeface="Calibri" panose="020F0502020204030204" pitchFamily="34" charset="0"/>
              <a:cs typeface="Times New Roman" panose="02020603050405020304" pitchFamily="18" charset="0"/>
            </a:endParaRPr>
          </a:p>
          <a:p>
            <a:pPr marL="68580" indent="0">
              <a:lnSpc>
                <a:spcPct val="107000"/>
              </a:lnSpc>
              <a:spcAft>
                <a:spcPts val="800"/>
              </a:spcAft>
              <a:buNone/>
            </a:pPr>
            <a:r>
              <a:rPr lang="en-GB" sz="4800" dirty="0">
                <a:solidFill>
                  <a:srgbClr val="000000"/>
                </a:solidFill>
                <a:effectLst/>
                <a:latin typeface="+mj-lt"/>
                <a:ea typeface="Calibri" panose="020F0502020204030204" pitchFamily="34" charset="0"/>
                <a:cs typeface="Times New Roman" panose="02020603050405020304" pitchFamily="18" charset="0"/>
              </a:rPr>
              <a:t>We knew that the experience we all loved would not be the same as before for us and of course our beloved audiences. Better to be able to present the Panto we know and love when it’s safe to do so.</a:t>
            </a:r>
            <a:endParaRPr lang="en-GB" sz="4800" dirty="0">
              <a:effectLst/>
              <a:latin typeface="+mj-lt"/>
              <a:ea typeface="Calibri" panose="020F0502020204030204" pitchFamily="34" charset="0"/>
              <a:cs typeface="Times New Roman" panose="02020603050405020304" pitchFamily="18" charset="0"/>
            </a:endParaRPr>
          </a:p>
          <a:p>
            <a:pPr marL="68580" indent="0">
              <a:lnSpc>
                <a:spcPct val="107000"/>
              </a:lnSpc>
              <a:spcAft>
                <a:spcPts val="800"/>
              </a:spcAft>
              <a:buNone/>
            </a:pPr>
            <a:r>
              <a:rPr lang="en-GB" sz="4800" dirty="0">
                <a:solidFill>
                  <a:srgbClr val="000000"/>
                </a:solidFill>
                <a:effectLst/>
                <a:latin typeface="+mj-lt"/>
                <a:ea typeface="Calibri" panose="020F0502020204030204" pitchFamily="34" charset="0"/>
                <a:cs typeface="Times New Roman" panose="02020603050405020304" pitchFamily="18" charset="0"/>
              </a:rPr>
              <a:t>Therefore, with a heavy heart, the SB Players Committee took a unanimous decision that for the foreseeable future it would not be viable to hold Junipers or rehearse and perform a Pantomime in </a:t>
            </a:r>
            <a:r>
              <a:rPr lang="en-GB" sz="4800">
                <a:solidFill>
                  <a:srgbClr val="000000"/>
                </a:solidFill>
                <a:effectLst/>
                <a:latin typeface="+mj-lt"/>
                <a:ea typeface="Calibri" panose="020F0502020204030204" pitchFamily="34" charset="0"/>
                <a:cs typeface="Times New Roman" panose="02020603050405020304" pitchFamily="18" charset="0"/>
              </a:rPr>
              <a:t>time for our </a:t>
            </a:r>
            <a:r>
              <a:rPr lang="en-GB" sz="4800" dirty="0">
                <a:solidFill>
                  <a:srgbClr val="000000"/>
                </a:solidFill>
                <a:effectLst/>
                <a:latin typeface="+mj-lt"/>
                <a:ea typeface="Calibri" panose="020F0502020204030204" pitchFamily="34" charset="0"/>
                <a:cs typeface="Times New Roman" panose="02020603050405020304" pitchFamily="18" charset="0"/>
              </a:rPr>
              <a:t>familiar slot in Feb 2021. </a:t>
            </a:r>
            <a:endParaRPr lang="en-GB" sz="4800" dirty="0">
              <a:effectLst/>
              <a:latin typeface="+mj-lt"/>
              <a:ea typeface="Calibri" panose="020F0502020204030204" pitchFamily="34" charset="0"/>
              <a:cs typeface="Times New Roman" panose="02020603050405020304" pitchFamily="18" charset="0"/>
            </a:endParaRPr>
          </a:p>
          <a:p>
            <a:pPr marL="68580" indent="0">
              <a:lnSpc>
                <a:spcPct val="107000"/>
              </a:lnSpc>
              <a:spcAft>
                <a:spcPts val="800"/>
              </a:spcAft>
              <a:buNone/>
            </a:pPr>
            <a:r>
              <a:rPr lang="en-GB" sz="5600" b="1" dirty="0">
                <a:solidFill>
                  <a:srgbClr val="000000"/>
                </a:solidFill>
                <a:effectLst/>
                <a:latin typeface="+mj-lt"/>
                <a:ea typeface="Calibri" panose="020F0502020204030204" pitchFamily="34" charset="0"/>
                <a:cs typeface="Times New Roman" panose="02020603050405020304" pitchFamily="18" charset="0"/>
              </a:rPr>
              <a:t>Our hearts were a little broken. </a:t>
            </a:r>
            <a:endParaRPr lang="en-GB" sz="5600" b="1" dirty="0">
              <a:effectLst/>
              <a:latin typeface="+mj-lt"/>
              <a:ea typeface="Calibri" panose="020F0502020204030204" pitchFamily="34" charset="0"/>
              <a:cs typeface="Times New Roman" panose="02020603050405020304" pitchFamily="18" charset="0"/>
            </a:endParaRPr>
          </a:p>
          <a:p>
            <a:pPr marL="68580" indent="0" algn="ctr">
              <a:buNone/>
            </a:pPr>
            <a:endParaRPr lang="en-GB" sz="2800" i="1" dirty="0"/>
          </a:p>
        </p:txBody>
      </p:sp>
    </p:spTree>
    <p:extLst>
      <p:ext uri="{BB962C8B-B14F-4D97-AF65-F5344CB8AC3E}">
        <p14:creationId xmlns:p14="http://schemas.microsoft.com/office/powerpoint/2010/main" val="375078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778" y="332656"/>
            <a:ext cx="7396638" cy="1143000"/>
          </a:xfrm>
        </p:spPr>
        <p:txBody>
          <a:bodyPr>
            <a:normAutofit/>
          </a:bodyPr>
          <a:lstStyle/>
          <a:p>
            <a:r>
              <a:rPr lang="en-GB" sz="3200" dirty="0"/>
              <a:t>Players and Junipers – Steph (2 of 2)</a:t>
            </a:r>
          </a:p>
        </p:txBody>
      </p:sp>
      <p:sp>
        <p:nvSpPr>
          <p:cNvPr id="3" name="Content Placeholder 2"/>
          <p:cNvSpPr>
            <a:spLocks noGrp="1"/>
          </p:cNvSpPr>
          <p:nvPr>
            <p:ph idx="1"/>
          </p:nvPr>
        </p:nvSpPr>
        <p:spPr>
          <a:xfrm>
            <a:off x="873681" y="1700808"/>
            <a:ext cx="7396638" cy="4608512"/>
          </a:xfrm>
        </p:spPr>
        <p:txBody>
          <a:bodyPr>
            <a:normAutofit fontScale="70000" lnSpcReduction="20000"/>
          </a:bodyPr>
          <a:lstStyle/>
          <a:p>
            <a:pPr marL="68580" indent="0">
              <a:lnSpc>
                <a:spcPct val="107000"/>
              </a:lnSpc>
              <a:spcAft>
                <a:spcPts val="800"/>
              </a:spcAft>
              <a:buNone/>
            </a:pPr>
            <a:r>
              <a:rPr lang="en-GB" sz="2300" b="1" dirty="0">
                <a:solidFill>
                  <a:srgbClr val="000000"/>
                </a:solidFill>
                <a:effectLst/>
                <a:ea typeface="Calibri" panose="020F0502020204030204" pitchFamily="34" charset="0"/>
                <a:cs typeface="Times New Roman" panose="02020603050405020304" pitchFamily="18" charset="0"/>
              </a:rPr>
              <a:t>However, hope was on the horizon… </a:t>
            </a:r>
            <a:endParaRPr lang="en-GB" sz="2300" b="1" dirty="0">
              <a:effectLst/>
              <a:ea typeface="Calibri" panose="020F0502020204030204" pitchFamily="34" charset="0"/>
              <a:cs typeface="Times New Roman" panose="02020603050405020304" pitchFamily="18" charset="0"/>
            </a:endParaRPr>
          </a:p>
          <a:p>
            <a:pPr marL="68580" indent="0">
              <a:lnSpc>
                <a:spcPct val="107000"/>
              </a:lnSpc>
              <a:spcAft>
                <a:spcPts val="800"/>
              </a:spcAft>
              <a:buNone/>
            </a:pPr>
            <a:r>
              <a:rPr lang="en-GB" sz="1900" dirty="0">
                <a:solidFill>
                  <a:srgbClr val="000000"/>
                </a:solidFill>
                <a:effectLst/>
                <a:ea typeface="Calibri" panose="020F0502020204030204" pitchFamily="34" charset="0"/>
                <a:cs typeface="Times New Roman" panose="02020603050405020304" pitchFamily="18" charset="0"/>
              </a:rPr>
              <a:t>The whole company put together a remarkable “Lockdown Production” for the summer 2020. With a carefully structured script, editing wizardry, using our own mobile phones, costumes, lounges, bathrooms and gardens, Players and Junipers were proud to present a virtual murder mystery; Horror Returns to Harrington Hall.</a:t>
            </a:r>
            <a:endParaRPr lang="en-GB" sz="1900" dirty="0">
              <a:effectLst/>
              <a:ea typeface="Calibri" panose="020F0502020204030204" pitchFamily="34" charset="0"/>
              <a:cs typeface="Times New Roman" panose="02020603050405020304" pitchFamily="18" charset="0"/>
            </a:endParaRPr>
          </a:p>
          <a:p>
            <a:pPr marL="68580" indent="0">
              <a:lnSpc>
                <a:spcPct val="107000"/>
              </a:lnSpc>
              <a:spcAft>
                <a:spcPts val="800"/>
              </a:spcAft>
              <a:buNone/>
            </a:pPr>
            <a:r>
              <a:rPr lang="en-GB" sz="1900" dirty="0">
                <a:solidFill>
                  <a:srgbClr val="000000"/>
                </a:solidFill>
                <a:effectLst/>
                <a:ea typeface="Calibri" panose="020F0502020204030204" pitchFamily="34" charset="0"/>
                <a:cs typeface="Times New Roman" panose="02020603050405020304" pitchFamily="18" charset="0"/>
              </a:rPr>
              <a:t>It was streamed on YouTube in June 2020 and free to our audiences.. We requested a donation to support our community buildings – The Village Hall, The Moot Hall, St Mary’s Church and the Congregational Church, - all charities dependent on fundraising events to support their upkeep -events they have not been able to host this pandemic year.</a:t>
            </a:r>
            <a:endParaRPr lang="en-GB" sz="1900" dirty="0">
              <a:effectLst/>
              <a:ea typeface="Calibri" panose="020F0502020204030204" pitchFamily="34" charset="0"/>
              <a:cs typeface="Times New Roman" panose="02020603050405020304" pitchFamily="18" charset="0"/>
            </a:endParaRPr>
          </a:p>
          <a:p>
            <a:pPr marL="68580" indent="0">
              <a:lnSpc>
                <a:spcPct val="107000"/>
              </a:lnSpc>
              <a:spcAft>
                <a:spcPts val="800"/>
              </a:spcAft>
              <a:buNone/>
            </a:pPr>
            <a:r>
              <a:rPr lang="en-GB" sz="1900" dirty="0">
                <a:solidFill>
                  <a:srgbClr val="000000"/>
                </a:solidFill>
                <a:effectLst/>
                <a:ea typeface="Calibri" panose="020F0502020204030204" pitchFamily="34" charset="0"/>
                <a:cs typeface="Times New Roman" panose="02020603050405020304" pitchFamily="18" charset="0"/>
              </a:rPr>
              <a:t>The Murder Mystery was a resounding success and to date we have raised about £400 to share amongst the charities. </a:t>
            </a:r>
            <a:endParaRPr lang="en-GB" sz="1900" dirty="0">
              <a:effectLst/>
              <a:ea typeface="Calibri" panose="020F0502020204030204" pitchFamily="34" charset="0"/>
              <a:cs typeface="Times New Roman" panose="02020603050405020304" pitchFamily="18" charset="0"/>
            </a:endParaRPr>
          </a:p>
          <a:p>
            <a:pPr marL="68580" indent="0">
              <a:lnSpc>
                <a:spcPct val="107000"/>
              </a:lnSpc>
              <a:spcAft>
                <a:spcPts val="800"/>
              </a:spcAft>
              <a:buNone/>
            </a:pPr>
            <a:r>
              <a:rPr lang="en-GB" sz="1900" dirty="0">
                <a:solidFill>
                  <a:srgbClr val="000000"/>
                </a:solidFill>
                <a:effectLst/>
                <a:ea typeface="Calibri" panose="020F0502020204030204" pitchFamily="34" charset="0"/>
                <a:cs typeface="Times New Roman" panose="02020603050405020304" pitchFamily="18" charset="0"/>
              </a:rPr>
              <a:t>It is still available to watch and for people donate!</a:t>
            </a:r>
            <a:endParaRPr lang="en-GB" sz="1900" dirty="0">
              <a:effectLst/>
              <a:ea typeface="Calibri" panose="020F0502020204030204" pitchFamily="34" charset="0"/>
              <a:cs typeface="Times New Roman" panose="02020603050405020304" pitchFamily="18" charset="0"/>
            </a:endParaRPr>
          </a:p>
          <a:p>
            <a:pPr marL="68580" indent="0">
              <a:lnSpc>
                <a:spcPct val="107000"/>
              </a:lnSpc>
              <a:spcAft>
                <a:spcPts val="800"/>
              </a:spcAft>
              <a:buNone/>
            </a:pPr>
            <a:r>
              <a:rPr lang="en-GB" sz="1900" dirty="0">
                <a:solidFill>
                  <a:srgbClr val="000000"/>
                </a:solidFill>
                <a:effectLst/>
                <a:ea typeface="Calibri" panose="020F0502020204030204" pitchFamily="34" charset="0"/>
                <a:cs typeface="Times New Roman" panose="02020603050405020304" pitchFamily="18" charset="0"/>
              </a:rPr>
              <a:t>Also, our costume lady has cleared out a lot of old costumes and props – which will set up nicely for our next production.</a:t>
            </a:r>
            <a:endParaRPr lang="en-GB" sz="1900" dirty="0">
              <a:effectLst/>
              <a:ea typeface="Calibri" panose="020F0502020204030204" pitchFamily="34" charset="0"/>
              <a:cs typeface="Times New Roman" panose="02020603050405020304" pitchFamily="18" charset="0"/>
            </a:endParaRPr>
          </a:p>
          <a:p>
            <a:pPr marL="68580" indent="0">
              <a:lnSpc>
                <a:spcPct val="107000"/>
              </a:lnSpc>
              <a:spcAft>
                <a:spcPts val="800"/>
              </a:spcAft>
              <a:buNone/>
            </a:pPr>
            <a:r>
              <a:rPr lang="en-GB" sz="1900" dirty="0">
                <a:solidFill>
                  <a:srgbClr val="000000"/>
                </a:solidFill>
                <a:effectLst/>
                <a:ea typeface="Calibri" panose="020F0502020204030204" pitchFamily="34" charset="0"/>
                <a:cs typeface="Times New Roman" panose="02020603050405020304" pitchFamily="18" charset="0"/>
              </a:rPr>
              <a:t>We are reviewing the rules as we go and hope to start rehearsing in September 2021 for Panto 2022!</a:t>
            </a:r>
            <a:endParaRPr lang="en-GB" sz="1900" dirty="0">
              <a:effectLst/>
              <a:ea typeface="Calibri" panose="020F0502020204030204" pitchFamily="34" charset="0"/>
              <a:cs typeface="Times New Roman" panose="02020603050405020304" pitchFamily="18" charset="0"/>
            </a:endParaRPr>
          </a:p>
          <a:p>
            <a:pPr marL="68580" indent="0">
              <a:lnSpc>
                <a:spcPct val="107000"/>
              </a:lnSpc>
              <a:spcAft>
                <a:spcPts val="800"/>
              </a:spcAft>
              <a:buNone/>
            </a:pPr>
            <a:r>
              <a:rPr lang="en-GB" sz="2300" b="1" dirty="0">
                <a:solidFill>
                  <a:srgbClr val="000000"/>
                </a:solidFill>
                <a:effectLst/>
                <a:ea typeface="Calibri" panose="020F0502020204030204" pitchFamily="34" charset="0"/>
                <a:cs typeface="Times New Roman" panose="02020603050405020304" pitchFamily="18" charset="0"/>
              </a:rPr>
              <a:t>So, 2021 is looking brighter ahead!</a:t>
            </a:r>
            <a:endParaRPr lang="en-GB" sz="2300" b="1" dirty="0">
              <a:effectLst/>
              <a:ea typeface="Calibri" panose="020F0502020204030204" pitchFamily="34" charset="0"/>
              <a:cs typeface="Times New Roman" panose="02020603050405020304" pitchFamily="18" charset="0"/>
            </a:endParaRPr>
          </a:p>
          <a:p>
            <a:pPr marL="68580" indent="0" algn="ctr">
              <a:buNone/>
            </a:pPr>
            <a:endParaRPr lang="en-GB" sz="2800" i="1" dirty="0"/>
          </a:p>
        </p:txBody>
      </p:sp>
    </p:spTree>
    <p:extLst>
      <p:ext uri="{BB962C8B-B14F-4D97-AF65-F5344CB8AC3E}">
        <p14:creationId xmlns:p14="http://schemas.microsoft.com/office/powerpoint/2010/main" val="277217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776" y="548680"/>
            <a:ext cx="7024744" cy="1143000"/>
          </a:xfrm>
        </p:spPr>
        <p:txBody>
          <a:bodyPr>
            <a:normAutofit/>
          </a:bodyPr>
          <a:lstStyle/>
          <a:p>
            <a:r>
              <a:rPr lang="en-GB" sz="3200" dirty="0"/>
              <a:t>SBWEG – Steeple Bumpstead Wildlife and Environment Group</a:t>
            </a:r>
          </a:p>
        </p:txBody>
      </p:sp>
      <p:sp>
        <p:nvSpPr>
          <p:cNvPr id="3" name="Content Placeholder 2"/>
          <p:cNvSpPr>
            <a:spLocks noGrp="1"/>
          </p:cNvSpPr>
          <p:nvPr>
            <p:ph idx="1"/>
          </p:nvPr>
        </p:nvSpPr>
        <p:spPr>
          <a:xfrm>
            <a:off x="683568" y="1772816"/>
            <a:ext cx="7920880" cy="4392488"/>
          </a:xfrm>
        </p:spPr>
        <p:txBody>
          <a:bodyPr>
            <a:normAutofit fontScale="92500" lnSpcReduction="10000"/>
          </a:bodyPr>
          <a:lstStyle/>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Despite the obvious restrictions over the last year, Steeple Bumpstead Wildlife and Environment Group have continued with projects in the village.</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We continued to work on the ditch on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Bellropes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abutting Broadgate House (initially helped by the Dedham Vale and Stour Valley Volunteers the previous year) clearing and cutting back with the brash used to create habitat piles.  Adding to the piles the cut long grass raked from the ‘wildflower meadow’ area, which was created for the first time last year.</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Trees and shrubs (thanks to the Parish Council for funds) have been planted alongside the ditch to increase biodiversity and for specific species to feed on.</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preschool forest school area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copse</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was potentially dangerous for the little ones, has been cut back and cleared and with a volunteer (thanks Paul) with a mini digger all the old plastic matting dug out and removed and taken to the tip (thanks Kit).  And donated bird boxes (thank you Peter) put up.  Finally, it has been replanted with more trees and shrubs funded by the Parish Council (thanks).</a:t>
            </a:r>
          </a:p>
          <a:p>
            <a:pPr marL="6858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lgn="ctr">
              <a:buNone/>
            </a:pPr>
            <a:endParaRPr lang="en-GB" sz="2800" i="1" dirty="0"/>
          </a:p>
        </p:txBody>
      </p:sp>
    </p:spTree>
    <p:extLst>
      <p:ext uri="{BB962C8B-B14F-4D97-AF65-F5344CB8AC3E}">
        <p14:creationId xmlns:p14="http://schemas.microsoft.com/office/powerpoint/2010/main" val="35773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960219"/>
          </a:xfrm>
        </p:spPr>
        <p:txBody>
          <a:bodyPr>
            <a:normAutofit fontScale="90000"/>
          </a:bodyPr>
          <a:lstStyle/>
          <a:p>
            <a:pPr algn="ctr"/>
            <a:r>
              <a:rPr lang="en-GB" dirty="0"/>
              <a:t>Catesby Estates Presentation</a:t>
            </a:r>
            <a:br>
              <a:rPr lang="en-GB" dirty="0"/>
            </a:br>
            <a:r>
              <a:rPr lang="en-GB" dirty="0"/>
              <a:t>Haverhill Vales</a:t>
            </a:r>
          </a:p>
        </p:txBody>
      </p:sp>
    </p:spTree>
    <p:extLst>
      <p:ext uri="{BB962C8B-B14F-4D97-AF65-F5344CB8AC3E}">
        <p14:creationId xmlns:p14="http://schemas.microsoft.com/office/powerpoint/2010/main" val="96792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564" y="516456"/>
            <a:ext cx="7848872" cy="648072"/>
          </a:xfrm>
        </p:spPr>
        <p:txBody>
          <a:bodyPr>
            <a:normAutofit fontScale="90000"/>
          </a:bodyPr>
          <a:lstStyle/>
          <a:p>
            <a:r>
              <a:rPr lang="en-GB" sz="3200" dirty="0"/>
              <a:t>SBWEG – Wildlife and Environmental Group </a:t>
            </a:r>
          </a:p>
        </p:txBody>
      </p:sp>
      <p:pic>
        <p:nvPicPr>
          <p:cNvPr id="5" name="Content Placeholder 4">
            <a:extLst>
              <a:ext uri="{FF2B5EF4-FFF2-40B4-BE49-F238E27FC236}">
                <a16:creationId xmlns:a16="http://schemas.microsoft.com/office/drawing/2014/main" id="{AA728372-F861-4C01-BEBE-80F2106E9F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8883" y="1164528"/>
            <a:ext cx="3031941" cy="2232025"/>
          </a:xfrm>
        </p:spPr>
      </p:pic>
      <p:pic>
        <p:nvPicPr>
          <p:cNvPr id="7" name="Picture 6">
            <a:extLst>
              <a:ext uri="{FF2B5EF4-FFF2-40B4-BE49-F238E27FC236}">
                <a16:creationId xmlns:a16="http://schemas.microsoft.com/office/drawing/2014/main" id="{81D90519-AA23-4C2D-9924-7F0FDD9EC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001" y="3986999"/>
            <a:ext cx="3057589" cy="2228468"/>
          </a:xfrm>
          <a:prstGeom prst="rect">
            <a:avLst/>
          </a:prstGeom>
        </p:spPr>
      </p:pic>
      <p:sp>
        <p:nvSpPr>
          <p:cNvPr id="8" name="TextBox 7">
            <a:extLst>
              <a:ext uri="{FF2B5EF4-FFF2-40B4-BE49-F238E27FC236}">
                <a16:creationId xmlns:a16="http://schemas.microsoft.com/office/drawing/2014/main" id="{A971B2DF-ED80-449F-A7E8-73A3C272EFAF}"/>
              </a:ext>
            </a:extLst>
          </p:cNvPr>
          <p:cNvSpPr txBox="1"/>
          <p:nvPr/>
        </p:nvSpPr>
        <p:spPr>
          <a:xfrm>
            <a:off x="808883" y="3498150"/>
            <a:ext cx="2959933" cy="369332"/>
          </a:xfrm>
          <a:prstGeom prst="rect">
            <a:avLst/>
          </a:prstGeom>
          <a:noFill/>
        </p:spPr>
        <p:txBody>
          <a:bodyPr wrap="square" rtlCol="0">
            <a:spAutoFit/>
          </a:bodyPr>
          <a:lstStyle/>
          <a:p>
            <a:r>
              <a:rPr lang="en-GB" dirty="0"/>
              <a:t>Creating a Dead Hedge</a:t>
            </a:r>
          </a:p>
        </p:txBody>
      </p:sp>
      <p:sp>
        <p:nvSpPr>
          <p:cNvPr id="9" name="TextBox 8">
            <a:extLst>
              <a:ext uri="{FF2B5EF4-FFF2-40B4-BE49-F238E27FC236}">
                <a16:creationId xmlns:a16="http://schemas.microsoft.com/office/drawing/2014/main" id="{F84DF76F-5125-4D83-926F-A81D62C3D7FC}"/>
              </a:ext>
            </a:extLst>
          </p:cNvPr>
          <p:cNvSpPr txBox="1"/>
          <p:nvPr/>
        </p:nvSpPr>
        <p:spPr>
          <a:xfrm>
            <a:off x="4782171" y="3802705"/>
            <a:ext cx="1363189" cy="1754326"/>
          </a:xfrm>
          <a:prstGeom prst="rect">
            <a:avLst/>
          </a:prstGeom>
          <a:noFill/>
        </p:spPr>
        <p:txBody>
          <a:bodyPr wrap="square" rtlCol="0">
            <a:spAutoFit/>
          </a:bodyPr>
          <a:lstStyle/>
          <a:p>
            <a:r>
              <a:rPr lang="en-GB" dirty="0"/>
              <a:t>Digging up plastic at the Preschool forest school site</a:t>
            </a:r>
          </a:p>
        </p:txBody>
      </p:sp>
      <p:pic>
        <p:nvPicPr>
          <p:cNvPr id="11" name="Picture 10">
            <a:extLst>
              <a:ext uri="{FF2B5EF4-FFF2-40B4-BE49-F238E27FC236}">
                <a16:creationId xmlns:a16="http://schemas.microsoft.com/office/drawing/2014/main" id="{49D24747-CB47-4987-8A07-D62AF9899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2659" y="1168975"/>
            <a:ext cx="3031941" cy="2263417"/>
          </a:xfrm>
          <a:prstGeom prst="rect">
            <a:avLst/>
          </a:prstGeom>
        </p:spPr>
      </p:pic>
      <p:pic>
        <p:nvPicPr>
          <p:cNvPr id="13" name="Picture 12">
            <a:extLst>
              <a:ext uri="{FF2B5EF4-FFF2-40B4-BE49-F238E27FC236}">
                <a16:creationId xmlns:a16="http://schemas.microsoft.com/office/drawing/2014/main" id="{BD990434-904A-4470-9F44-40643290F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1750" y="3140968"/>
            <a:ext cx="2131104" cy="2880320"/>
          </a:xfrm>
          <a:prstGeom prst="rect">
            <a:avLst/>
          </a:prstGeom>
        </p:spPr>
      </p:pic>
    </p:spTree>
    <p:extLst>
      <p:ext uri="{BB962C8B-B14F-4D97-AF65-F5344CB8AC3E}">
        <p14:creationId xmlns:p14="http://schemas.microsoft.com/office/powerpoint/2010/main" val="364505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548" y="692696"/>
            <a:ext cx="8136904" cy="648072"/>
          </a:xfrm>
        </p:spPr>
        <p:txBody>
          <a:bodyPr>
            <a:normAutofit fontScale="90000"/>
          </a:bodyPr>
          <a:lstStyle/>
          <a:p>
            <a:r>
              <a:rPr lang="en-GB" sz="3200" dirty="0"/>
              <a:t>SBWEG – Wildlife and Environmental Group </a:t>
            </a:r>
          </a:p>
        </p:txBody>
      </p:sp>
      <p:sp>
        <p:nvSpPr>
          <p:cNvPr id="3" name="Content Placeholder 2"/>
          <p:cNvSpPr>
            <a:spLocks noGrp="1"/>
          </p:cNvSpPr>
          <p:nvPr>
            <p:ph idx="1"/>
          </p:nvPr>
        </p:nvSpPr>
        <p:spPr>
          <a:xfrm>
            <a:off x="611560" y="1556792"/>
            <a:ext cx="7920880" cy="4608512"/>
          </a:xfrm>
        </p:spPr>
        <p:txBody>
          <a:bodyPr>
            <a:normAutofit fontScale="92500"/>
          </a:bodyPr>
          <a:lstStyle/>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brash cut down by the electricity board in the Plantation has been cleared and added to the existing dead hedge – we politely request that this area is not used as a dumping ground by other village organisations, but they are welcome to cut up their brash and add it to the dead hedges or the compost bins, if suitable for composting.</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Donated woodchip (thanks Matt) has continued to be spread throughout the winter along the riverside walk and once by the village allotments.</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We coppiced one of the three hazels in Humphrey’s Meadow, some of which we used as poles for the dead hedging.  </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fruit trees we planted as part of the Scattered Orchard Project have been pruned; some in the winter and others in the summer, according to their needs (stone fruit in the summer and apples and pears in the dormant stage or shortly after fruiting).</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at the request of the Parish Council, for safety and access, some of the lower limbs of some of the established trees on Camping Close were trimmed.</a:t>
            </a:r>
          </a:p>
          <a:p>
            <a:pPr marL="6858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68580" indent="0" algn="ctr">
              <a:buNone/>
            </a:pPr>
            <a:endParaRPr lang="en-GB" sz="2800" i="1" dirty="0"/>
          </a:p>
        </p:txBody>
      </p:sp>
    </p:spTree>
    <p:extLst>
      <p:ext uri="{BB962C8B-B14F-4D97-AF65-F5344CB8AC3E}">
        <p14:creationId xmlns:p14="http://schemas.microsoft.com/office/powerpoint/2010/main" val="48155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564" y="516456"/>
            <a:ext cx="7848872" cy="648072"/>
          </a:xfrm>
        </p:spPr>
        <p:txBody>
          <a:bodyPr>
            <a:normAutofit fontScale="90000"/>
          </a:bodyPr>
          <a:lstStyle/>
          <a:p>
            <a:r>
              <a:rPr lang="en-GB" sz="3200" dirty="0"/>
              <a:t>SBWEG – Wildlife and Environmental Group </a:t>
            </a:r>
          </a:p>
        </p:txBody>
      </p:sp>
      <p:sp>
        <p:nvSpPr>
          <p:cNvPr id="8" name="TextBox 7">
            <a:extLst>
              <a:ext uri="{FF2B5EF4-FFF2-40B4-BE49-F238E27FC236}">
                <a16:creationId xmlns:a16="http://schemas.microsoft.com/office/drawing/2014/main" id="{A971B2DF-ED80-449F-A7E8-73A3C272EFAF}"/>
              </a:ext>
            </a:extLst>
          </p:cNvPr>
          <p:cNvSpPr txBox="1"/>
          <p:nvPr/>
        </p:nvSpPr>
        <p:spPr>
          <a:xfrm>
            <a:off x="827584" y="4042632"/>
            <a:ext cx="1944216" cy="1200329"/>
          </a:xfrm>
          <a:prstGeom prst="rect">
            <a:avLst/>
          </a:prstGeom>
          <a:noFill/>
        </p:spPr>
        <p:txBody>
          <a:bodyPr wrap="square" rtlCol="0">
            <a:spAutoFit/>
          </a:bodyPr>
          <a:lstStyle/>
          <a:p>
            <a:r>
              <a:rPr lang="en-GB" dirty="0"/>
              <a:t>Planting Fruit trees donated by the Parish Council</a:t>
            </a:r>
          </a:p>
        </p:txBody>
      </p:sp>
      <p:pic>
        <p:nvPicPr>
          <p:cNvPr id="10" name="Content Placeholder 9">
            <a:extLst>
              <a:ext uri="{FF2B5EF4-FFF2-40B4-BE49-F238E27FC236}">
                <a16:creationId xmlns:a16="http://schemas.microsoft.com/office/drawing/2014/main" id="{02094C66-8E9E-4CD6-9B37-262BCCCD9BE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5643" y="1340769"/>
            <a:ext cx="3108027" cy="2263418"/>
          </a:xfrm>
        </p:spPr>
      </p:pic>
      <p:pic>
        <p:nvPicPr>
          <p:cNvPr id="14" name="Picture 13">
            <a:extLst>
              <a:ext uri="{FF2B5EF4-FFF2-40B4-BE49-F238E27FC236}">
                <a16:creationId xmlns:a16="http://schemas.microsoft.com/office/drawing/2014/main" id="{0A276C94-025E-42D3-A5E7-5A23EB605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002" y="2782954"/>
            <a:ext cx="2935996" cy="3719686"/>
          </a:xfrm>
          <a:prstGeom prst="rect">
            <a:avLst/>
          </a:prstGeom>
        </p:spPr>
      </p:pic>
      <p:pic>
        <p:nvPicPr>
          <p:cNvPr id="16" name="Picture 15">
            <a:extLst>
              <a:ext uri="{FF2B5EF4-FFF2-40B4-BE49-F238E27FC236}">
                <a16:creationId xmlns:a16="http://schemas.microsoft.com/office/drawing/2014/main" id="{5D3EB064-F771-41CC-8530-A226A2D38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6348" y="1195139"/>
            <a:ext cx="2606766" cy="3447658"/>
          </a:xfrm>
          <a:prstGeom prst="rect">
            <a:avLst/>
          </a:prstGeom>
        </p:spPr>
      </p:pic>
    </p:spTree>
    <p:extLst>
      <p:ext uri="{BB962C8B-B14F-4D97-AF65-F5344CB8AC3E}">
        <p14:creationId xmlns:p14="http://schemas.microsoft.com/office/powerpoint/2010/main" val="241411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776" y="548680"/>
            <a:ext cx="7024744" cy="1143000"/>
          </a:xfrm>
        </p:spPr>
        <p:txBody>
          <a:bodyPr>
            <a:normAutofit/>
          </a:bodyPr>
          <a:lstStyle/>
          <a:p>
            <a:r>
              <a:rPr lang="en-GB" sz="3200" dirty="0"/>
              <a:t>SBWEG – Steeple Bumpstead Wildlife and Environment Group</a:t>
            </a:r>
          </a:p>
        </p:txBody>
      </p:sp>
      <p:sp>
        <p:nvSpPr>
          <p:cNvPr id="3" name="Content Placeholder 2"/>
          <p:cNvSpPr>
            <a:spLocks noGrp="1"/>
          </p:cNvSpPr>
          <p:nvPr>
            <p:ph idx="1"/>
          </p:nvPr>
        </p:nvSpPr>
        <p:spPr>
          <a:xfrm>
            <a:off x="611560" y="1556792"/>
            <a:ext cx="7920880" cy="2376264"/>
          </a:xfrm>
        </p:spPr>
        <p:txBody>
          <a:bodyPr>
            <a:normAutofit fontScale="85000" lnSpcReduction="10000"/>
          </a:bodyPr>
          <a:lstStyle/>
          <a:p>
            <a:pPr marL="68580" indent="0">
              <a:buNone/>
            </a:pPr>
            <a:r>
              <a:rPr lang="en-GB" sz="2100" dirty="0">
                <a:effectLst/>
                <a:latin typeface="Calibri" panose="020F0502020204030204" pitchFamily="34" charset="0"/>
                <a:ea typeface="Calibri" panose="020F0502020204030204" pitchFamily="34" charset="0"/>
                <a:cs typeface="Times New Roman" panose="02020603050405020304" pitchFamily="18" charset="0"/>
              </a:rPr>
              <a:t> </a:t>
            </a:r>
          </a:p>
          <a:p>
            <a:pPr marL="68580" indent="0">
              <a:buNone/>
            </a:pPr>
            <a:r>
              <a:rPr lang="en-GB" sz="2100" dirty="0">
                <a:effectLst/>
                <a:latin typeface="Calibri" panose="020F0502020204030204" pitchFamily="34" charset="0"/>
                <a:ea typeface="Calibri" panose="020F0502020204030204" pitchFamily="34" charset="0"/>
                <a:cs typeface="Times New Roman" panose="02020603050405020304" pitchFamily="18" charset="0"/>
              </a:rPr>
              <a:t>And finally, we continue to write in the Yellow Book, post on our Facebook Page, liaise with the Dedham Vale and Stour Valley Project (who have helped us in previous years) and generally talk to villagers as we work around the village, promoting the idea of looking after our village for the benefit of wildlife and the environment and encourage volunteering, whether regular or occasional.  </a:t>
            </a:r>
          </a:p>
          <a:p>
            <a:pPr marL="68580" indent="0">
              <a:buNone/>
            </a:pPr>
            <a:r>
              <a:rPr lang="en-GB" sz="2100" dirty="0">
                <a:effectLst/>
                <a:latin typeface="Calibri" panose="020F0502020204030204" pitchFamily="34" charset="0"/>
                <a:ea typeface="Calibri" panose="020F0502020204030204" pitchFamily="34" charset="0"/>
                <a:cs typeface="Times New Roman" panose="02020603050405020304" pitchFamily="18" charset="0"/>
              </a:rPr>
              <a:t> </a:t>
            </a:r>
          </a:p>
          <a:p>
            <a:pPr marL="68580" indent="0">
              <a:buNone/>
            </a:pPr>
            <a:r>
              <a:rPr lang="en-GB" sz="2100" dirty="0">
                <a:effectLst/>
                <a:latin typeface="Calibri" panose="020F0502020204030204" pitchFamily="34" charset="0"/>
                <a:ea typeface="Calibri" panose="020F0502020204030204" pitchFamily="34" charset="0"/>
                <a:cs typeface="Times New Roman" panose="02020603050405020304" pitchFamily="18" charset="0"/>
              </a:rPr>
              <a:t>We would always welcome more help and thank those who currently support us.</a:t>
            </a:r>
          </a:p>
          <a:p>
            <a:pPr marL="68580" indent="0" algn="ctr">
              <a:buNone/>
            </a:pPr>
            <a:endParaRPr lang="en-GB" sz="2800" i="1" dirty="0"/>
          </a:p>
        </p:txBody>
      </p:sp>
      <p:pic>
        <p:nvPicPr>
          <p:cNvPr id="5" name="Picture 4">
            <a:extLst>
              <a:ext uri="{FF2B5EF4-FFF2-40B4-BE49-F238E27FC236}">
                <a16:creationId xmlns:a16="http://schemas.microsoft.com/office/drawing/2014/main" id="{FB61BAB9-1A6D-43DF-A742-98592D78DD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3789040"/>
            <a:ext cx="2082925" cy="2650996"/>
          </a:xfrm>
          <a:prstGeom prst="rect">
            <a:avLst/>
          </a:prstGeom>
        </p:spPr>
      </p:pic>
      <p:pic>
        <p:nvPicPr>
          <p:cNvPr id="7" name="Picture 6">
            <a:extLst>
              <a:ext uri="{FF2B5EF4-FFF2-40B4-BE49-F238E27FC236}">
                <a16:creationId xmlns:a16="http://schemas.microsoft.com/office/drawing/2014/main" id="{ACB04693-597B-40FC-A875-1B7886F57C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8902" y="3720466"/>
            <a:ext cx="2016224" cy="2684391"/>
          </a:xfrm>
          <a:prstGeom prst="rect">
            <a:avLst/>
          </a:prstGeom>
        </p:spPr>
      </p:pic>
      <p:pic>
        <p:nvPicPr>
          <p:cNvPr id="9" name="Picture 8">
            <a:extLst>
              <a:ext uri="{FF2B5EF4-FFF2-40B4-BE49-F238E27FC236}">
                <a16:creationId xmlns:a16="http://schemas.microsoft.com/office/drawing/2014/main" id="{C8782912-40A8-41CF-ADD4-C0CB6EB256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4441" y="3968925"/>
            <a:ext cx="3234556" cy="2376264"/>
          </a:xfrm>
          <a:prstGeom prst="rect">
            <a:avLst/>
          </a:prstGeom>
        </p:spPr>
      </p:pic>
    </p:spTree>
    <p:extLst>
      <p:ext uri="{BB962C8B-B14F-4D97-AF65-F5344CB8AC3E}">
        <p14:creationId xmlns:p14="http://schemas.microsoft.com/office/powerpoint/2010/main" val="197919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776" y="548680"/>
            <a:ext cx="7024744" cy="1143000"/>
          </a:xfrm>
        </p:spPr>
        <p:txBody>
          <a:bodyPr>
            <a:normAutofit/>
          </a:bodyPr>
          <a:lstStyle/>
          <a:p>
            <a:r>
              <a:rPr lang="en-GB" sz="3200" dirty="0"/>
              <a:t>Steeple Bumpstead Brownies and Guides</a:t>
            </a:r>
          </a:p>
        </p:txBody>
      </p:sp>
      <p:sp>
        <p:nvSpPr>
          <p:cNvPr id="3" name="Content Placeholder 2"/>
          <p:cNvSpPr>
            <a:spLocks noGrp="1"/>
          </p:cNvSpPr>
          <p:nvPr>
            <p:ph idx="1"/>
          </p:nvPr>
        </p:nvSpPr>
        <p:spPr>
          <a:xfrm>
            <a:off x="611560" y="3011876"/>
            <a:ext cx="7920880" cy="3225436"/>
          </a:xfrm>
        </p:spPr>
        <p:txBody>
          <a:bodyPr>
            <a:normAutofit/>
          </a:bodyPr>
          <a:lstStyle/>
          <a:p>
            <a:pPr marL="68580" indent="0">
              <a:buNone/>
            </a:pPr>
            <a:r>
              <a:rPr lang="en-GB" sz="2100" dirty="0">
                <a:effectLst/>
                <a:latin typeface="Calibri" panose="020F0502020204030204" pitchFamily="34" charset="0"/>
                <a:ea typeface="Calibri" panose="020F0502020204030204" pitchFamily="34" charset="0"/>
                <a:cs typeface="Times New Roman" panose="02020603050405020304" pitchFamily="18" charset="0"/>
              </a:rPr>
              <a:t> </a:t>
            </a:r>
          </a:p>
          <a:p>
            <a:pPr marL="68580" inden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Guiding in Steeple Bumpstead has been able to continue through the pandemic by using Zoom for our weekly meetings. We thought it was important for the girl’s mental health to stay connected to their friends. We have adapted our activities depending on the national circumstances so reducing looking at the screens between Jan – Feb as they were using them for school and so doing more creative activities instead. Our groups have been able to support several girls experiencing social problems at school by giving them something away from school to look forward to every week. Our membership numbers for both groups have remained stable throughout and new girls have joined.</a:t>
            </a:r>
          </a:p>
          <a:p>
            <a:pPr marL="68580" indent="0" algn="ctr">
              <a:buNone/>
            </a:pPr>
            <a:endParaRPr lang="en-GB" sz="2800" i="1" dirty="0"/>
          </a:p>
        </p:txBody>
      </p:sp>
      <p:pic>
        <p:nvPicPr>
          <p:cNvPr id="8" name="Picture 7">
            <a:extLst>
              <a:ext uri="{FF2B5EF4-FFF2-40B4-BE49-F238E27FC236}">
                <a16:creationId xmlns:a16="http://schemas.microsoft.com/office/drawing/2014/main" id="{4FE8F4F2-ABB2-46E7-8FD8-0E306952201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909976"/>
            <a:ext cx="1729740" cy="1005840"/>
          </a:xfrm>
          <a:prstGeom prst="rect">
            <a:avLst/>
          </a:prstGeom>
          <a:noFill/>
          <a:ln>
            <a:noFill/>
          </a:ln>
        </p:spPr>
      </p:pic>
      <p:pic>
        <p:nvPicPr>
          <p:cNvPr id="10" name="Picture 9">
            <a:extLst>
              <a:ext uri="{FF2B5EF4-FFF2-40B4-BE49-F238E27FC236}">
                <a16:creationId xmlns:a16="http://schemas.microsoft.com/office/drawing/2014/main" id="{0C5928F2-EDD9-41F4-A40E-68A6138983F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841238"/>
            <a:ext cx="1744980" cy="1021080"/>
          </a:xfrm>
          <a:prstGeom prst="rect">
            <a:avLst/>
          </a:prstGeom>
          <a:noFill/>
          <a:ln>
            <a:noFill/>
          </a:ln>
        </p:spPr>
      </p:pic>
    </p:spTree>
    <p:extLst>
      <p:ext uri="{BB962C8B-B14F-4D97-AF65-F5344CB8AC3E}">
        <p14:creationId xmlns:p14="http://schemas.microsoft.com/office/powerpoint/2010/main" val="85380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776" y="548680"/>
            <a:ext cx="7024744" cy="1143000"/>
          </a:xfrm>
        </p:spPr>
        <p:txBody>
          <a:bodyPr>
            <a:normAutofit/>
          </a:bodyPr>
          <a:lstStyle/>
          <a:p>
            <a:r>
              <a:rPr lang="en-GB" sz="3200" dirty="0"/>
              <a:t>Steeple Bumpstead Brownies and Guides</a:t>
            </a:r>
          </a:p>
        </p:txBody>
      </p:sp>
      <p:sp>
        <p:nvSpPr>
          <p:cNvPr id="3" name="Content Placeholder 2"/>
          <p:cNvSpPr>
            <a:spLocks noGrp="1"/>
          </p:cNvSpPr>
          <p:nvPr>
            <p:ph idx="1"/>
          </p:nvPr>
        </p:nvSpPr>
        <p:spPr>
          <a:xfrm>
            <a:off x="611560" y="1340768"/>
            <a:ext cx="7920880" cy="4968552"/>
          </a:xfrm>
        </p:spPr>
        <p:txBody>
          <a:bodyPr>
            <a:normAutofit fontScale="85000" lnSpcReduction="10000"/>
          </a:bodyPr>
          <a:lstStyle/>
          <a:p>
            <a:pPr marL="68580" indent="0">
              <a:buNone/>
            </a:pPr>
            <a:r>
              <a:rPr lang="en-GB" sz="2100" dirty="0">
                <a:effectLst/>
                <a:latin typeface="Calibri" panose="020F0502020204030204" pitchFamily="34" charset="0"/>
                <a:ea typeface="Calibri" panose="020F0502020204030204" pitchFamily="34" charset="0"/>
                <a:cs typeface="Times New Roman" panose="02020603050405020304" pitchFamily="18" charset="0"/>
              </a:rPr>
              <a:t> </a:t>
            </a:r>
          </a:p>
          <a:p>
            <a:pPr marL="6858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We try to do a different type of activity every week. The Guides favourite activities have been BBQ’s in our gardens whilst Zooming together, getting their hammers and nails out to make tin-can lanterns, chill-out session making natural face packs and skin scrubs. They have enjoyed escape rooms and Taskmaster, made lava-lamps, bionic hands and butter, learnt sign-language and magic tricks, tried whittling, several sessions cooking and crafting and had a visit from a Forensic Scientist. The Brownies have enjoyed lots of craft, cooking, scavenger hunts and duck races, made bug hotels and vortexers, introduced their pets to us and learnt about DNA. We have had two Brownies achieve the top award (Gold) for their age group., for which we are very proud of them and hope more will follow soon. </a:t>
            </a:r>
          </a:p>
          <a:p>
            <a:pPr marL="6858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Both groups marked Remembrance Sunday at home and contributed to Children In Need by joining the Act Your Age Challenge for which we had; baking, sign-language, exercise, artwork and instrument playing raising £124 between them.</a:t>
            </a:r>
          </a:p>
          <a:p>
            <a:pPr marL="6858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Virtual Guiding has been a new challenge to us all but we have all learnt new IT skills (some from the girls) and it has provided us with the opportunity to do some activities that would be difficult to do in-person. It has also let us get to know the families a bit more.</a:t>
            </a:r>
          </a:p>
          <a:p>
            <a:pPr marL="6858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We’re looking forward to meeting in-person soon with plenty of outdoor activities. If anyone knows of a suitable area for the girls to practice their fire-lighting skills or any projects they could be involved in, please could you contact me (Sandra Buck details in the Yellow Book). </a:t>
            </a:r>
            <a:endParaRPr lang="en-GB" sz="2800" i="1" dirty="0"/>
          </a:p>
        </p:txBody>
      </p:sp>
    </p:spTree>
    <p:extLst>
      <p:ext uri="{BB962C8B-B14F-4D97-AF65-F5344CB8AC3E}">
        <p14:creationId xmlns:p14="http://schemas.microsoft.com/office/powerpoint/2010/main" val="7062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700808"/>
            <a:ext cx="7200799" cy="2376265"/>
          </a:xfrm>
        </p:spPr>
        <p:txBody>
          <a:bodyPr>
            <a:normAutofit/>
          </a:bodyPr>
          <a:lstStyle/>
          <a:p>
            <a:pPr algn="ctr"/>
            <a:r>
              <a:rPr lang="en-GB" dirty="0"/>
              <a:t>Next Meeting </a:t>
            </a:r>
            <a:br>
              <a:rPr lang="en-GB" dirty="0"/>
            </a:br>
            <a:r>
              <a:rPr lang="en-GB" dirty="0"/>
              <a:t>Wednesday 20</a:t>
            </a:r>
            <a:r>
              <a:rPr lang="en-GB" baseline="30000" dirty="0"/>
              <a:t>th</a:t>
            </a:r>
            <a:r>
              <a:rPr lang="en-GB" dirty="0"/>
              <a:t> April </a:t>
            </a:r>
            <a:br>
              <a:rPr lang="en-GB" dirty="0"/>
            </a:br>
            <a:r>
              <a:rPr lang="en-GB" dirty="0"/>
              <a:t>2022</a:t>
            </a:r>
          </a:p>
        </p:txBody>
      </p:sp>
    </p:spTree>
    <p:extLst>
      <p:ext uri="{BB962C8B-B14F-4D97-AF65-F5344CB8AC3E}">
        <p14:creationId xmlns:p14="http://schemas.microsoft.com/office/powerpoint/2010/main" val="405629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Steeple </a:t>
            </a:r>
            <a:r>
              <a:rPr lang="en-GB" sz="3200" dirty="0" err="1"/>
              <a:t>Bumpstead</a:t>
            </a:r>
            <a:r>
              <a:rPr lang="en-GB" sz="3200" dirty="0"/>
              <a:t> Parish Council</a:t>
            </a:r>
          </a:p>
        </p:txBody>
      </p:sp>
      <p:sp>
        <p:nvSpPr>
          <p:cNvPr id="3" name="Content Placeholder 2"/>
          <p:cNvSpPr>
            <a:spLocks noGrp="1"/>
          </p:cNvSpPr>
          <p:nvPr>
            <p:ph idx="1"/>
          </p:nvPr>
        </p:nvSpPr>
        <p:spPr>
          <a:xfrm>
            <a:off x="1043492" y="3284985"/>
            <a:ext cx="6777317" cy="648072"/>
          </a:xfrm>
        </p:spPr>
        <p:txBody>
          <a:bodyPr>
            <a:normAutofit/>
          </a:bodyPr>
          <a:lstStyle/>
          <a:p>
            <a:pPr marL="68580" indent="0" algn="ctr">
              <a:buNone/>
            </a:pPr>
            <a:r>
              <a:rPr lang="en-GB" sz="2800" i="1" dirty="0"/>
              <a:t>www.steeplebumpstead-pc.org</a:t>
            </a:r>
          </a:p>
        </p:txBody>
      </p:sp>
      <p:pic>
        <p:nvPicPr>
          <p:cNvPr id="4" name="Picture 3">
            <a:extLst>
              <a:ext uri="{FF2B5EF4-FFF2-40B4-BE49-F238E27FC236}">
                <a16:creationId xmlns:a16="http://schemas.microsoft.com/office/drawing/2014/main" id="{AADAC10D-FBA6-44F6-AC66-91816B91580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933057"/>
            <a:ext cx="1584176" cy="2160239"/>
          </a:xfrm>
          <a:prstGeom prst="rect">
            <a:avLst/>
          </a:prstGeom>
          <a:noFill/>
        </p:spPr>
      </p:pic>
    </p:spTree>
    <p:extLst>
      <p:ext uri="{BB962C8B-B14F-4D97-AF65-F5344CB8AC3E}">
        <p14:creationId xmlns:p14="http://schemas.microsoft.com/office/powerpoint/2010/main" val="107287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266" y="3356992"/>
            <a:ext cx="6637468" cy="960219"/>
          </a:xfrm>
        </p:spPr>
        <p:txBody>
          <a:bodyPr>
            <a:normAutofit fontScale="90000"/>
          </a:bodyPr>
          <a:lstStyle/>
          <a:p>
            <a:pPr algn="ctr"/>
            <a:r>
              <a:rPr lang="en-GB" dirty="0"/>
              <a:t>County Councillor </a:t>
            </a:r>
            <a:br>
              <a:rPr lang="en-GB" dirty="0"/>
            </a:br>
            <a:r>
              <a:rPr lang="en-GB" dirty="0"/>
              <a:t>Cllr David Finch </a:t>
            </a:r>
            <a:br>
              <a:rPr lang="en-GB" dirty="0"/>
            </a:br>
            <a:r>
              <a:rPr lang="en-GB" dirty="0"/>
              <a:t>david.finch@essex.gov.uk</a:t>
            </a:r>
          </a:p>
        </p:txBody>
      </p:sp>
    </p:spTree>
    <p:extLst>
      <p:ext uri="{BB962C8B-B14F-4D97-AF65-F5344CB8AC3E}">
        <p14:creationId xmlns:p14="http://schemas.microsoft.com/office/powerpoint/2010/main" val="355079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266" y="4365104"/>
            <a:ext cx="6637468" cy="960219"/>
          </a:xfrm>
        </p:spPr>
        <p:txBody>
          <a:bodyPr>
            <a:normAutofit fontScale="90000"/>
          </a:bodyPr>
          <a:lstStyle/>
          <a:p>
            <a:pPr algn="ctr"/>
            <a:r>
              <a:rPr lang="en-GB" dirty="0"/>
              <a:t>District Councillor</a:t>
            </a:r>
            <a:br>
              <a:rPr lang="en-GB" dirty="0"/>
            </a:br>
            <a:r>
              <a:rPr lang="en-GB" dirty="0"/>
              <a:t>Cllr Diana Garrod</a:t>
            </a:r>
            <a:br>
              <a:rPr lang="en-GB" dirty="0"/>
            </a:br>
            <a:r>
              <a:rPr lang="en-GB" sz="3600" dirty="0"/>
              <a:t>cllr.dgarrod@braintree.gov.uk</a:t>
            </a:r>
            <a:br>
              <a:rPr lang="en-GB" dirty="0"/>
            </a:br>
            <a:br>
              <a:rPr lang="en-GB" dirty="0"/>
            </a:br>
            <a:endParaRPr lang="en-GB" dirty="0"/>
          </a:p>
        </p:txBody>
      </p:sp>
    </p:spTree>
    <p:extLst>
      <p:ext uri="{BB962C8B-B14F-4D97-AF65-F5344CB8AC3E}">
        <p14:creationId xmlns:p14="http://schemas.microsoft.com/office/powerpoint/2010/main" val="30744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645" y="2492896"/>
            <a:ext cx="6637468" cy="1728192"/>
          </a:xfrm>
        </p:spPr>
        <p:txBody>
          <a:bodyPr>
            <a:normAutofit/>
          </a:bodyPr>
          <a:lstStyle/>
          <a:p>
            <a:pPr algn="ctr"/>
            <a:r>
              <a:rPr lang="en-GB" dirty="0"/>
              <a:t>Chairman’s Report</a:t>
            </a:r>
            <a:br>
              <a:rPr lang="en-GB" dirty="0"/>
            </a:br>
            <a:r>
              <a:rPr lang="en-GB" dirty="0"/>
              <a:t>Cllr Kerry Barnes</a:t>
            </a:r>
            <a:br>
              <a:rPr lang="en-GB" dirty="0"/>
            </a:br>
            <a:r>
              <a:rPr lang="en-GB" sz="2700" dirty="0"/>
              <a:t>chairman@steeplebumpstead-pc.org</a:t>
            </a:r>
          </a:p>
        </p:txBody>
      </p:sp>
    </p:spTree>
    <p:extLst>
      <p:ext uri="{BB962C8B-B14F-4D97-AF65-F5344CB8AC3E}">
        <p14:creationId xmlns:p14="http://schemas.microsoft.com/office/powerpoint/2010/main" val="357303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01136"/>
          </a:xfrm>
        </p:spPr>
        <p:txBody>
          <a:bodyPr>
            <a:normAutofit/>
          </a:bodyPr>
          <a:lstStyle/>
          <a:p>
            <a:r>
              <a:rPr lang="en-GB" sz="2800" dirty="0"/>
              <a:t>So what did we spend your money on?</a:t>
            </a:r>
          </a:p>
        </p:txBody>
      </p:sp>
      <p:graphicFrame>
        <p:nvGraphicFramePr>
          <p:cNvPr id="4" name="Table 3"/>
          <p:cNvGraphicFramePr>
            <a:graphicFrameLocks noGrp="1"/>
          </p:cNvGraphicFramePr>
          <p:nvPr>
            <p:extLst>
              <p:ext uri="{D42A27DB-BD31-4B8C-83A1-F6EECF244321}">
                <p14:modId xmlns:p14="http://schemas.microsoft.com/office/powerpoint/2010/main" val="3763908071"/>
              </p:ext>
            </p:extLst>
          </p:nvPr>
        </p:nvGraphicFramePr>
        <p:xfrm>
          <a:off x="1331640" y="1723608"/>
          <a:ext cx="6240016" cy="3765624"/>
        </p:xfrm>
        <a:graphic>
          <a:graphicData uri="http://schemas.openxmlformats.org/drawingml/2006/table">
            <a:tbl>
              <a:tblPr firstRow="1" bandRow="1">
                <a:tableStyleId>{5C22544A-7EE6-4342-B048-85BDC9FD1C3A}</a:tableStyleId>
              </a:tblPr>
              <a:tblGrid>
                <a:gridCol w="4355778">
                  <a:extLst>
                    <a:ext uri="{9D8B030D-6E8A-4147-A177-3AD203B41FA5}">
                      <a16:colId xmlns:a16="http://schemas.microsoft.com/office/drawing/2014/main" val="20000"/>
                    </a:ext>
                  </a:extLst>
                </a:gridCol>
                <a:gridCol w="1884238">
                  <a:extLst>
                    <a:ext uri="{9D8B030D-6E8A-4147-A177-3AD203B41FA5}">
                      <a16:colId xmlns:a16="http://schemas.microsoft.com/office/drawing/2014/main" val="20001"/>
                    </a:ext>
                  </a:extLst>
                </a:gridCol>
              </a:tblGrid>
              <a:tr h="332735">
                <a:tc>
                  <a:txBody>
                    <a:bodyPr/>
                    <a:lstStyle/>
                    <a:p>
                      <a:r>
                        <a:rPr lang="en-GB" dirty="0"/>
                        <a:t>Description</a:t>
                      </a:r>
                    </a:p>
                  </a:txBody>
                  <a:tcPr/>
                </a:tc>
                <a:tc>
                  <a:txBody>
                    <a:bodyPr/>
                    <a:lstStyle/>
                    <a:p>
                      <a:r>
                        <a:rPr lang="en-GB" dirty="0"/>
                        <a:t>Amount</a:t>
                      </a:r>
                    </a:p>
                  </a:txBody>
                  <a:tcPr/>
                </a:tc>
                <a:extLst>
                  <a:ext uri="{0D108BD9-81ED-4DB2-BD59-A6C34878D82A}">
                    <a16:rowId xmlns:a16="http://schemas.microsoft.com/office/drawing/2014/main" val="10000"/>
                  </a:ext>
                </a:extLst>
              </a:tr>
              <a:tr h="332735">
                <a:tc>
                  <a:txBody>
                    <a:bodyPr/>
                    <a:lstStyle/>
                    <a:p>
                      <a:r>
                        <a:rPr lang="en-GB" sz="1600" dirty="0"/>
                        <a:t>Camping Close and Play Equipment</a:t>
                      </a:r>
                    </a:p>
                  </a:txBody>
                  <a:tcPr/>
                </a:tc>
                <a:tc>
                  <a:txBody>
                    <a:bodyPr/>
                    <a:lstStyle/>
                    <a:p>
                      <a:r>
                        <a:rPr lang="en-GB" sz="1600" dirty="0"/>
                        <a:t>£6,977</a:t>
                      </a:r>
                    </a:p>
                  </a:txBody>
                  <a:tcPr/>
                </a:tc>
                <a:extLst>
                  <a:ext uri="{0D108BD9-81ED-4DB2-BD59-A6C34878D82A}">
                    <a16:rowId xmlns:a16="http://schemas.microsoft.com/office/drawing/2014/main" val="10001"/>
                  </a:ext>
                </a:extLst>
              </a:tr>
              <a:tr h="582287">
                <a:tc>
                  <a:txBody>
                    <a:bodyPr/>
                    <a:lstStyle/>
                    <a:p>
                      <a:r>
                        <a:rPr lang="en-GB" sz="1600" dirty="0"/>
                        <a:t>Footpaths, Humphrey’s Meadow and Amenity areas</a:t>
                      </a:r>
                    </a:p>
                  </a:txBody>
                  <a:tcPr/>
                </a:tc>
                <a:tc>
                  <a:txBody>
                    <a:bodyPr/>
                    <a:lstStyle/>
                    <a:p>
                      <a:r>
                        <a:rPr lang="en-GB" sz="1600" dirty="0"/>
                        <a:t>£7,330</a:t>
                      </a:r>
                    </a:p>
                  </a:txBody>
                  <a:tcPr/>
                </a:tc>
                <a:extLst>
                  <a:ext uri="{0D108BD9-81ED-4DB2-BD59-A6C34878D82A}">
                    <a16:rowId xmlns:a16="http://schemas.microsoft.com/office/drawing/2014/main" val="10002"/>
                  </a:ext>
                </a:extLst>
              </a:tr>
              <a:tr h="332735">
                <a:tc>
                  <a:txBody>
                    <a:bodyPr/>
                    <a:lstStyle/>
                    <a:p>
                      <a:r>
                        <a:rPr lang="en-GB" sz="1600" dirty="0"/>
                        <a:t>Churchyard and Cemetery </a:t>
                      </a:r>
                    </a:p>
                  </a:txBody>
                  <a:tcPr/>
                </a:tc>
                <a:tc>
                  <a:txBody>
                    <a:bodyPr/>
                    <a:lstStyle/>
                    <a:p>
                      <a:r>
                        <a:rPr lang="en-GB" sz="1600" dirty="0"/>
                        <a:t>£3,000</a:t>
                      </a:r>
                    </a:p>
                  </a:txBody>
                  <a:tcPr/>
                </a:tc>
                <a:extLst>
                  <a:ext uri="{0D108BD9-81ED-4DB2-BD59-A6C34878D82A}">
                    <a16:rowId xmlns:a16="http://schemas.microsoft.com/office/drawing/2014/main" val="10003"/>
                  </a:ext>
                </a:extLst>
              </a:tr>
              <a:tr h="332735">
                <a:tc>
                  <a:txBody>
                    <a:bodyPr/>
                    <a:lstStyle/>
                    <a:p>
                      <a:r>
                        <a:rPr lang="en-GB" sz="1600" dirty="0"/>
                        <a:t>Street lighting</a:t>
                      </a:r>
                    </a:p>
                  </a:txBody>
                  <a:tcPr/>
                </a:tc>
                <a:tc>
                  <a:txBody>
                    <a:bodyPr/>
                    <a:lstStyle/>
                    <a:p>
                      <a:r>
                        <a:rPr lang="en-GB" sz="1600" dirty="0"/>
                        <a:t>£798</a:t>
                      </a:r>
                    </a:p>
                  </a:txBody>
                  <a:tcPr/>
                </a:tc>
                <a:extLst>
                  <a:ext uri="{0D108BD9-81ED-4DB2-BD59-A6C34878D82A}">
                    <a16:rowId xmlns:a16="http://schemas.microsoft.com/office/drawing/2014/main" val="10004"/>
                  </a:ext>
                </a:extLst>
              </a:tr>
              <a:tr h="332735">
                <a:tc>
                  <a:txBody>
                    <a:bodyPr/>
                    <a:lstStyle/>
                    <a:p>
                      <a:r>
                        <a:rPr lang="en-GB" sz="1600" dirty="0"/>
                        <a:t>Hall hire &amp; Meetings</a:t>
                      </a:r>
                    </a:p>
                  </a:txBody>
                  <a:tcPr/>
                </a:tc>
                <a:tc>
                  <a:txBody>
                    <a:bodyPr/>
                    <a:lstStyle/>
                    <a:p>
                      <a:r>
                        <a:rPr lang="en-GB" sz="1600" dirty="0"/>
                        <a:t>£1,010</a:t>
                      </a:r>
                    </a:p>
                  </a:txBody>
                  <a:tcPr/>
                </a:tc>
                <a:extLst>
                  <a:ext uri="{0D108BD9-81ED-4DB2-BD59-A6C34878D82A}">
                    <a16:rowId xmlns:a16="http://schemas.microsoft.com/office/drawing/2014/main" val="10005"/>
                  </a:ext>
                </a:extLst>
              </a:tr>
              <a:tr h="332735">
                <a:tc>
                  <a:txBody>
                    <a:bodyPr/>
                    <a:lstStyle/>
                    <a:p>
                      <a:r>
                        <a:rPr lang="en-GB" sz="1600" dirty="0"/>
                        <a:t>Insurance    </a:t>
                      </a:r>
                    </a:p>
                  </a:txBody>
                  <a:tcPr/>
                </a:tc>
                <a:tc>
                  <a:txBody>
                    <a:bodyPr/>
                    <a:lstStyle/>
                    <a:p>
                      <a:r>
                        <a:rPr lang="en-GB" sz="1600" dirty="0"/>
                        <a:t>£1,205</a:t>
                      </a:r>
                    </a:p>
                  </a:txBody>
                  <a:tcPr/>
                </a:tc>
                <a:extLst>
                  <a:ext uri="{0D108BD9-81ED-4DB2-BD59-A6C34878D82A}">
                    <a16:rowId xmlns:a16="http://schemas.microsoft.com/office/drawing/2014/main" val="10008"/>
                  </a:ext>
                </a:extLst>
              </a:tr>
              <a:tr h="332735">
                <a:tc>
                  <a:txBody>
                    <a:bodyPr/>
                    <a:lstStyle/>
                    <a:p>
                      <a:r>
                        <a:rPr lang="en-GB" sz="1600" dirty="0"/>
                        <a:t>Admin &amp; Wages</a:t>
                      </a:r>
                    </a:p>
                  </a:txBody>
                  <a:tcPr/>
                </a:tc>
                <a:tc>
                  <a:txBody>
                    <a:bodyPr/>
                    <a:lstStyle/>
                    <a:p>
                      <a:r>
                        <a:rPr lang="en-GB" sz="1600" dirty="0"/>
                        <a:t>£14,320</a:t>
                      </a:r>
                    </a:p>
                  </a:txBody>
                  <a:tcPr/>
                </a:tc>
                <a:extLst>
                  <a:ext uri="{0D108BD9-81ED-4DB2-BD59-A6C34878D82A}">
                    <a16:rowId xmlns:a16="http://schemas.microsoft.com/office/drawing/2014/main" val="10009"/>
                  </a:ext>
                </a:extLst>
              </a:tr>
              <a:tr h="121736">
                <a:tc>
                  <a:txBody>
                    <a:bodyPr/>
                    <a:lstStyle/>
                    <a:p>
                      <a:r>
                        <a:rPr lang="en-GB" sz="1600" dirty="0"/>
                        <a:t>Other</a:t>
                      </a:r>
                    </a:p>
                  </a:txBody>
                  <a:tcPr/>
                </a:tc>
                <a:tc>
                  <a:txBody>
                    <a:bodyPr/>
                    <a:lstStyle/>
                    <a:p>
                      <a:r>
                        <a:rPr lang="en-GB" sz="1600" dirty="0"/>
                        <a:t>£270</a:t>
                      </a:r>
                    </a:p>
                  </a:txBody>
                  <a:tcPr/>
                </a:tc>
                <a:extLst>
                  <a:ext uri="{0D108BD9-81ED-4DB2-BD59-A6C34878D82A}">
                    <a16:rowId xmlns:a16="http://schemas.microsoft.com/office/drawing/2014/main" val="10010"/>
                  </a:ext>
                </a:extLst>
              </a:tr>
              <a:tr h="470617">
                <a:tc>
                  <a:txBody>
                    <a:bodyPr/>
                    <a:lstStyle/>
                    <a:p>
                      <a:pPr marL="0" algn="l" defTabSz="914400" rtl="0" eaLnBrk="1" latinLnBrk="0" hangingPunct="1"/>
                      <a:r>
                        <a:rPr lang="en-GB" sz="1800" b="1" kern="1200" dirty="0">
                          <a:solidFill>
                            <a:schemeClr val="accent1"/>
                          </a:solidFill>
                          <a:latin typeface="+mn-lt"/>
                          <a:ea typeface="+mn-ea"/>
                          <a:cs typeface="+mn-cs"/>
                        </a:rPr>
                        <a:t>Total Expenditure</a:t>
                      </a:r>
                    </a:p>
                  </a:txBody>
                  <a:tcPr/>
                </a:tc>
                <a:tc>
                  <a:txBody>
                    <a:bodyPr/>
                    <a:lstStyle/>
                    <a:p>
                      <a:pPr marL="0" algn="l" defTabSz="914400" rtl="0" eaLnBrk="1" latinLnBrk="0" hangingPunct="1"/>
                      <a:r>
                        <a:rPr lang="en-GB" sz="1800" b="1" kern="1200" dirty="0">
                          <a:solidFill>
                            <a:schemeClr val="accent1"/>
                          </a:solidFill>
                          <a:latin typeface="+mn-lt"/>
                          <a:ea typeface="+mn-ea"/>
                          <a:cs typeface="+mn-cs"/>
                        </a:rPr>
                        <a:t>£31,950</a:t>
                      </a:r>
                    </a:p>
                  </a:txBody>
                  <a:tcPr/>
                </a:tc>
                <a:extLst>
                  <a:ext uri="{0D108BD9-81ED-4DB2-BD59-A6C34878D82A}">
                    <a16:rowId xmlns:a16="http://schemas.microsoft.com/office/drawing/2014/main" val="2295611554"/>
                  </a:ext>
                </a:extLst>
              </a:tr>
            </a:tbl>
          </a:graphicData>
        </a:graphic>
      </p:graphicFrame>
    </p:spTree>
    <p:extLst>
      <p:ext uri="{BB962C8B-B14F-4D97-AF65-F5344CB8AC3E}">
        <p14:creationId xmlns:p14="http://schemas.microsoft.com/office/powerpoint/2010/main" val="27529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01136"/>
          </a:xfrm>
        </p:spPr>
        <p:txBody>
          <a:bodyPr>
            <a:normAutofit/>
          </a:bodyPr>
          <a:lstStyle/>
          <a:p>
            <a:r>
              <a:rPr lang="en-GB" sz="2800" dirty="0"/>
              <a:t>Additional Grants we have won</a:t>
            </a:r>
          </a:p>
        </p:txBody>
      </p:sp>
      <p:graphicFrame>
        <p:nvGraphicFramePr>
          <p:cNvPr id="4" name="Table 3"/>
          <p:cNvGraphicFramePr>
            <a:graphicFrameLocks noGrp="1"/>
          </p:cNvGraphicFramePr>
          <p:nvPr>
            <p:extLst>
              <p:ext uri="{D42A27DB-BD31-4B8C-83A1-F6EECF244321}">
                <p14:modId xmlns:p14="http://schemas.microsoft.com/office/powerpoint/2010/main" val="4047268957"/>
              </p:ext>
            </p:extLst>
          </p:nvPr>
        </p:nvGraphicFramePr>
        <p:xfrm>
          <a:off x="1043490" y="1723608"/>
          <a:ext cx="6528166" cy="3823417"/>
        </p:xfrm>
        <a:graphic>
          <a:graphicData uri="http://schemas.openxmlformats.org/drawingml/2006/table">
            <a:tbl>
              <a:tblPr firstRow="1" bandRow="1">
                <a:tableStyleId>{5C22544A-7EE6-4342-B048-85BDC9FD1C3A}</a:tableStyleId>
              </a:tblPr>
              <a:tblGrid>
                <a:gridCol w="5040678">
                  <a:extLst>
                    <a:ext uri="{9D8B030D-6E8A-4147-A177-3AD203B41FA5}">
                      <a16:colId xmlns:a16="http://schemas.microsoft.com/office/drawing/2014/main" val="20000"/>
                    </a:ext>
                  </a:extLst>
                </a:gridCol>
                <a:gridCol w="1487488">
                  <a:extLst>
                    <a:ext uri="{9D8B030D-6E8A-4147-A177-3AD203B41FA5}">
                      <a16:colId xmlns:a16="http://schemas.microsoft.com/office/drawing/2014/main" val="20001"/>
                    </a:ext>
                  </a:extLst>
                </a:gridCol>
              </a:tblGrid>
              <a:tr h="332735">
                <a:tc>
                  <a:txBody>
                    <a:bodyPr/>
                    <a:lstStyle/>
                    <a:p>
                      <a:r>
                        <a:rPr lang="en-GB" dirty="0"/>
                        <a:t>Description</a:t>
                      </a:r>
                    </a:p>
                  </a:txBody>
                  <a:tcPr/>
                </a:tc>
                <a:tc>
                  <a:txBody>
                    <a:bodyPr/>
                    <a:lstStyle/>
                    <a:p>
                      <a:r>
                        <a:rPr lang="en-GB" dirty="0"/>
                        <a:t>Amount</a:t>
                      </a:r>
                    </a:p>
                  </a:txBody>
                  <a:tcPr/>
                </a:tc>
                <a:extLst>
                  <a:ext uri="{0D108BD9-81ED-4DB2-BD59-A6C34878D82A}">
                    <a16:rowId xmlns:a16="http://schemas.microsoft.com/office/drawing/2014/main" val="10000"/>
                  </a:ext>
                </a:extLst>
              </a:tr>
              <a:tr h="332735">
                <a:tc>
                  <a:txBody>
                    <a:bodyPr/>
                    <a:lstStyle/>
                    <a:p>
                      <a:r>
                        <a:rPr lang="en-GB" sz="1600" dirty="0"/>
                        <a:t>Community Initiative Fund - Camping Close repairs and Play Equipment</a:t>
                      </a:r>
                    </a:p>
                    <a:p>
                      <a:r>
                        <a:rPr lang="en-GB" sz="1400" dirty="0"/>
                        <a:t>These funds were to go toward essential repairs to the enclosed play area and </a:t>
                      </a:r>
                    </a:p>
                  </a:txBody>
                  <a:tcPr/>
                </a:tc>
                <a:tc>
                  <a:txBody>
                    <a:bodyPr/>
                    <a:lstStyle/>
                    <a:p>
                      <a:r>
                        <a:rPr lang="en-GB" sz="1600" dirty="0"/>
                        <a:t>£2,500</a:t>
                      </a:r>
                    </a:p>
                  </a:txBody>
                  <a:tcPr/>
                </a:tc>
                <a:extLst>
                  <a:ext uri="{0D108BD9-81ED-4DB2-BD59-A6C34878D82A}">
                    <a16:rowId xmlns:a16="http://schemas.microsoft.com/office/drawing/2014/main" val="10001"/>
                  </a:ext>
                </a:extLst>
              </a:tr>
              <a:tr h="582287">
                <a:tc>
                  <a:txBody>
                    <a:bodyPr/>
                    <a:lstStyle/>
                    <a:p>
                      <a:r>
                        <a:rPr lang="en-GB" sz="1600" dirty="0"/>
                        <a:t>Community Initiative Fund - Handyman Project</a:t>
                      </a:r>
                    </a:p>
                    <a:p>
                      <a:r>
                        <a:rPr lang="en-GB" sz="1400" dirty="0"/>
                        <a:t>These funds were to appoint a handyman and catch up on some areas that have been overlooked</a:t>
                      </a:r>
                    </a:p>
                  </a:txBody>
                  <a:tcPr/>
                </a:tc>
                <a:tc>
                  <a:txBody>
                    <a:bodyPr/>
                    <a:lstStyle/>
                    <a:p>
                      <a:r>
                        <a:rPr lang="en-GB" sz="1600" dirty="0"/>
                        <a:t>£1,300</a:t>
                      </a:r>
                    </a:p>
                  </a:txBody>
                  <a:tcPr/>
                </a:tc>
                <a:extLst>
                  <a:ext uri="{0D108BD9-81ED-4DB2-BD59-A6C34878D82A}">
                    <a16:rowId xmlns:a16="http://schemas.microsoft.com/office/drawing/2014/main" val="10002"/>
                  </a:ext>
                </a:extLst>
              </a:tr>
              <a:tr h="332735">
                <a:tc>
                  <a:txBody>
                    <a:bodyPr/>
                    <a:lstStyle/>
                    <a:p>
                      <a:r>
                        <a:rPr lang="en-GB" sz="1600" dirty="0"/>
                        <a:t>District Councillor Grant - Steeple Bumpstead Neighbourhood Network</a:t>
                      </a:r>
                    </a:p>
                    <a:p>
                      <a:r>
                        <a:rPr lang="en-GB" sz="1400" dirty="0"/>
                        <a:t>The Parish Council simply ‘caretake’ over this fund which has been put to excellent use in the community, helping residents. </a:t>
                      </a:r>
                    </a:p>
                  </a:txBody>
                  <a:tcPr/>
                </a:tc>
                <a:tc>
                  <a:txBody>
                    <a:bodyPr/>
                    <a:lstStyle/>
                    <a:p>
                      <a:r>
                        <a:rPr lang="en-GB" sz="1600" dirty="0"/>
                        <a:t>£1,000</a:t>
                      </a:r>
                    </a:p>
                  </a:txBody>
                  <a:tcPr/>
                </a:tc>
                <a:extLst>
                  <a:ext uri="{0D108BD9-81ED-4DB2-BD59-A6C34878D82A}">
                    <a16:rowId xmlns:a16="http://schemas.microsoft.com/office/drawing/2014/main" val="10003"/>
                  </a:ext>
                </a:extLst>
              </a:tr>
              <a:tr h="470617">
                <a:tc>
                  <a:txBody>
                    <a:bodyPr/>
                    <a:lstStyle/>
                    <a:p>
                      <a:pPr marL="0" algn="l" defTabSz="914400" rtl="0" eaLnBrk="1" latinLnBrk="0" hangingPunct="1"/>
                      <a:r>
                        <a:rPr lang="en-GB" sz="1800" b="1" kern="1200" dirty="0">
                          <a:solidFill>
                            <a:schemeClr val="accent1"/>
                          </a:solidFill>
                          <a:latin typeface="+mn-lt"/>
                          <a:ea typeface="+mn-ea"/>
                          <a:cs typeface="+mn-cs"/>
                        </a:rPr>
                        <a:t>Total Expenditure</a:t>
                      </a:r>
                    </a:p>
                  </a:txBody>
                  <a:tcPr/>
                </a:tc>
                <a:tc>
                  <a:txBody>
                    <a:bodyPr/>
                    <a:lstStyle/>
                    <a:p>
                      <a:pPr marL="0" algn="l" defTabSz="914400" rtl="0" eaLnBrk="1" latinLnBrk="0" hangingPunct="1"/>
                      <a:r>
                        <a:rPr lang="en-GB" sz="1800" b="1" kern="1200" dirty="0">
                          <a:solidFill>
                            <a:schemeClr val="accent1"/>
                          </a:solidFill>
                          <a:latin typeface="+mn-lt"/>
                          <a:ea typeface="+mn-ea"/>
                          <a:cs typeface="+mn-cs"/>
                        </a:rPr>
                        <a:t>£4,300</a:t>
                      </a:r>
                    </a:p>
                  </a:txBody>
                  <a:tcPr/>
                </a:tc>
                <a:extLst>
                  <a:ext uri="{0D108BD9-81ED-4DB2-BD59-A6C34878D82A}">
                    <a16:rowId xmlns:a16="http://schemas.microsoft.com/office/drawing/2014/main" val="2295611554"/>
                  </a:ext>
                </a:extLst>
              </a:tr>
            </a:tbl>
          </a:graphicData>
        </a:graphic>
      </p:graphicFrame>
    </p:spTree>
    <p:extLst>
      <p:ext uri="{BB962C8B-B14F-4D97-AF65-F5344CB8AC3E}">
        <p14:creationId xmlns:p14="http://schemas.microsoft.com/office/powerpoint/2010/main" val="398690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916832"/>
            <a:ext cx="6637468" cy="2808312"/>
          </a:xfrm>
        </p:spPr>
        <p:txBody>
          <a:bodyPr>
            <a:normAutofit fontScale="90000"/>
          </a:bodyPr>
          <a:lstStyle/>
          <a:p>
            <a:pPr algn="ctr"/>
            <a:br>
              <a:rPr lang="en-GB" dirty="0"/>
            </a:br>
            <a:br>
              <a:rPr lang="en-GB" dirty="0"/>
            </a:br>
            <a:br>
              <a:rPr lang="en-GB" dirty="0"/>
            </a:br>
            <a:br>
              <a:rPr lang="en-GB" dirty="0"/>
            </a:br>
            <a:br>
              <a:rPr lang="en-GB" dirty="0"/>
            </a:br>
            <a:br>
              <a:rPr lang="en-GB" dirty="0"/>
            </a:br>
            <a:endParaRPr lang="en-GB" dirty="0"/>
          </a:p>
        </p:txBody>
      </p:sp>
      <p:sp>
        <p:nvSpPr>
          <p:cNvPr id="3" name="Title 1">
            <a:extLst>
              <a:ext uri="{FF2B5EF4-FFF2-40B4-BE49-F238E27FC236}">
                <a16:creationId xmlns:a16="http://schemas.microsoft.com/office/drawing/2014/main" id="{A33688F1-0E2E-4F7D-B8AA-4CDB8B09F208}"/>
              </a:ext>
            </a:extLst>
          </p:cNvPr>
          <p:cNvSpPr txBox="1">
            <a:spLocks/>
          </p:cNvSpPr>
          <p:nvPr/>
        </p:nvSpPr>
        <p:spPr>
          <a:xfrm>
            <a:off x="1010208" y="1052736"/>
            <a:ext cx="7024744" cy="601136"/>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0" kern="1200" cap="none"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dirty="0"/>
              <a:t>Communication with the Parish Council </a:t>
            </a:r>
          </a:p>
        </p:txBody>
      </p:sp>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C89BC130-C984-4BD2-B9C8-D0155C61361B}"/>
                  </a:ext>
                </a:extLst>
              </p:cNvPr>
              <p:cNvGraphicFramePr/>
              <p:nvPr>
                <p:extLst>
                  <p:ext uri="{D42A27DB-BD31-4B8C-83A1-F6EECF244321}">
                    <p14:modId xmlns:p14="http://schemas.microsoft.com/office/powerpoint/2010/main" val="1864067829"/>
                  </p:ext>
                </p:extLst>
              </p:nvPr>
            </p:nvGraphicFramePr>
            <p:xfrm>
              <a:off x="1240463" y="1772816"/>
              <a:ext cx="6564234" cy="439248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hart 3">
                <a:extLst>
                  <a:ext uri="{FF2B5EF4-FFF2-40B4-BE49-F238E27FC236}">
                    <a16:creationId xmlns:a16="http://schemas.microsoft.com/office/drawing/2014/main" id="{C89BC130-C984-4BD2-B9C8-D0155C61361B}"/>
                  </a:ext>
                </a:extLst>
              </p:cNvPr>
              <p:cNvPicPr>
                <a:picLocks noGrp="1" noRot="1" noChangeAspect="1" noMove="1" noResize="1" noEditPoints="1" noAdjustHandles="1" noChangeArrowheads="1" noChangeShapeType="1"/>
              </p:cNvPicPr>
              <p:nvPr/>
            </p:nvPicPr>
            <p:blipFill>
              <a:blip r:embed="rId4"/>
              <a:stretch>
                <a:fillRect/>
              </a:stretch>
            </p:blipFill>
            <p:spPr>
              <a:xfrm>
                <a:off x="1240463" y="1772816"/>
                <a:ext cx="6564234" cy="4392488"/>
              </a:xfrm>
              <a:prstGeom prst="rect">
                <a:avLst/>
              </a:prstGeom>
            </p:spPr>
          </p:pic>
        </mc:Fallback>
      </mc:AlternateContent>
    </p:spTree>
    <p:extLst>
      <p:ext uri="{BB962C8B-B14F-4D97-AF65-F5344CB8AC3E}">
        <p14:creationId xmlns:p14="http://schemas.microsoft.com/office/powerpoint/2010/main" val="329641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2713</TotalTime>
  <Words>2896</Words>
  <Application>Microsoft Office PowerPoint</Application>
  <PresentationFormat>On-screen Show (4:3)</PresentationFormat>
  <Paragraphs>185</Paragraphs>
  <Slides>37</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Century Gothic</vt:lpstr>
      <vt:lpstr>Wingdings 2</vt:lpstr>
      <vt:lpstr>Austin</vt:lpstr>
      <vt:lpstr>Welcome to  Steeple Bumpstead Parish Council   Annual Village Meeting 2021</vt:lpstr>
      <vt:lpstr>Agenda</vt:lpstr>
      <vt:lpstr>Catesby Estates Presentation Haverhill Vales</vt:lpstr>
      <vt:lpstr>County Councillor  Cllr David Finch  david.finch@essex.gov.uk</vt:lpstr>
      <vt:lpstr>District Councillor Cllr Diana Garrod cllr.dgarrod@braintree.gov.uk  </vt:lpstr>
      <vt:lpstr>Chairman’s Report Cllr Kerry Barnes chairman@steeplebumpstead-pc.org</vt:lpstr>
      <vt:lpstr>So what did we spend your money on?</vt:lpstr>
      <vt:lpstr>Additional Grants we have won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Presentation from Guest Speakers</vt:lpstr>
      <vt:lpstr>Reports from those unable to attend to be read by others </vt:lpstr>
      <vt:lpstr>Village Library – Sheila Walsh</vt:lpstr>
      <vt:lpstr>Steeple Bumpstead Golf Society– Michael Maloney</vt:lpstr>
      <vt:lpstr>Bootcamp – Nigel Chapman</vt:lpstr>
      <vt:lpstr>Dynamos – Kelvin Tabron</vt:lpstr>
      <vt:lpstr>Dynamos – Kelvin Tabron</vt:lpstr>
      <vt:lpstr>Dynamos – Kelvin Tabron</vt:lpstr>
      <vt:lpstr>Players and Junipers – Steph (1 of 2)</vt:lpstr>
      <vt:lpstr>Players and Junipers – Steph (2 of 2)</vt:lpstr>
      <vt:lpstr>SBWEG – Steeple Bumpstead Wildlife and Environment Group</vt:lpstr>
      <vt:lpstr>SBWEG – Wildlife and Environmental Group </vt:lpstr>
      <vt:lpstr>SBWEG – Wildlife and Environmental Group </vt:lpstr>
      <vt:lpstr>SBWEG – Wildlife and Environmental Group </vt:lpstr>
      <vt:lpstr>SBWEG – Steeple Bumpstead Wildlife and Environment Group</vt:lpstr>
      <vt:lpstr>Steeple Bumpstead Brownies and Guides</vt:lpstr>
      <vt:lpstr>Steeple Bumpstead Brownies and Guides</vt:lpstr>
      <vt:lpstr>Next Meeting  Wednesday 20th April  2022</vt:lpstr>
      <vt:lpstr>Steeple Bumpstead Parish Council</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Steeple Bumpstead Parish Council – Annual Village Meeting</dc:title>
  <dc:creator>Kerry Barnes</dc:creator>
  <cp:lastModifiedBy>clerk@steeplebumpstead-pc.org</cp:lastModifiedBy>
  <cp:revision>83</cp:revision>
  <dcterms:created xsi:type="dcterms:W3CDTF">2014-04-26T17:43:28Z</dcterms:created>
  <dcterms:modified xsi:type="dcterms:W3CDTF">2021-07-28T14:03:37Z</dcterms:modified>
</cp:coreProperties>
</file>