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0" r:id="rId3"/>
    <p:sldId id="278" r:id="rId4"/>
    <p:sldId id="301" r:id="rId5"/>
    <p:sldId id="302" r:id="rId6"/>
    <p:sldId id="267" r:id="rId7"/>
    <p:sldId id="279" r:id="rId8"/>
    <p:sldId id="277" r:id="rId9"/>
    <p:sldId id="266" r:id="rId10"/>
    <p:sldId id="284" r:id="rId11"/>
    <p:sldId id="271" r:id="rId12"/>
    <p:sldId id="300" r:id="rId13"/>
    <p:sldId id="299" r:id="rId14"/>
    <p:sldId id="272" r:id="rId15"/>
    <p:sldId id="297" r:id="rId16"/>
    <p:sldId id="298" r:id="rId17"/>
    <p:sldId id="296"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7" d="100"/>
          <a:sy n="87" d="100"/>
        </p:scale>
        <p:origin x="1330"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junem\OneDrive\Documents\2019\admin\SPBCdigLOG.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'AVM data'!$A$2:$A$19</cx:f>
        <cx:lvl ptCount="18">
          <cx:pt idx="0">Allotments</cx:pt>
          <cx:pt idx="1">Bins</cx:pt>
          <cx:pt idx="2">Burial Plots</cx:pt>
          <cx:pt idx="3">Church Wall</cx:pt>
          <cx:pt idx="4">Property</cx:pt>
          <cx:pt idx="5">Debris /Fly tipping</cx:pt>
          <cx:pt idx="6">Fido Bins</cx:pt>
          <cx:pt idx="7">Flooding</cx:pt>
          <cx:pt idx="8">Footpaths</cx:pt>
          <cx:pt idx="9">Highways</cx:pt>
          <cx:pt idx="10">Minutes</cx:pt>
          <cx:pt idx="11">Nuisance</cx:pt>
          <cx:pt idx="12">Surgery</cx:pt>
          <cx:pt idx="13">Traffic / vehicles</cx:pt>
          <cx:pt idx="14">Vegetation</cx:pt>
          <cx:pt idx="15">Trees</cx:pt>
          <cx:pt idx="16">Open Spaces</cx:pt>
          <cx:pt idx="17">Lighting</cx:pt>
        </cx:lvl>
      </cx:strDim>
      <cx:numDim type="size">
        <cx:f>'AVM data'!$B$2:$B$19</cx:f>
        <cx:lvl ptCount="18" formatCode="General">
          <cx:pt idx="0">1</cx:pt>
          <cx:pt idx="1">1</cx:pt>
          <cx:pt idx="2">1</cx:pt>
          <cx:pt idx="3">1</cx:pt>
          <cx:pt idx="4">2</cx:pt>
          <cx:pt idx="5">1</cx:pt>
          <cx:pt idx="6">2</cx:pt>
          <cx:pt idx="7">2</cx:pt>
          <cx:pt idx="8">6</cx:pt>
          <cx:pt idx="9">3</cx:pt>
          <cx:pt idx="10">3</cx:pt>
          <cx:pt idx="11">1</cx:pt>
          <cx:pt idx="12">1</cx:pt>
          <cx:pt idx="13">2</cx:pt>
          <cx:pt idx="14">3</cx:pt>
          <cx:pt idx="15">4</cx:pt>
          <cx:pt idx="16">3</cx:pt>
          <cx:pt idx="17">4</cx:pt>
        </cx:lvl>
      </cx:numDim>
    </cx:data>
  </cx:chartData>
  <cx:chart>
    <cx:title pos="t" align="ctr" overlay="0">
      <cx:tx>
        <cx:txData>
          <cx:v>41 communications over 18 topic areas (2021-22)</cx:v>
        </cx:txData>
      </cx:tx>
      <cx:txPr>
        <a:bodyPr spcFirstLastPara="1" vertOverflow="ellipsis" horzOverflow="overflow" wrap="square" lIns="0" tIns="0" rIns="0" bIns="0" anchor="ctr" anchorCtr="1"/>
        <a:lstStyle/>
        <a:p>
          <a:pPr algn="ctr" rtl="0">
            <a:defRPr/>
          </a:pPr>
          <a:r>
            <a:rPr lang="en-US" sz="1400" b="0" i="0" u="none" strike="noStrike" baseline="0">
              <a:solidFill>
                <a:sysClr val="windowText" lastClr="000000">
                  <a:lumMod val="65000"/>
                  <a:lumOff val="35000"/>
                </a:sysClr>
              </a:solidFill>
              <a:latin typeface="Calibri" panose="020F0502020204030204"/>
            </a:rPr>
            <a:t>41 communications over 18 topic areas (2021-22)</a:t>
          </a:r>
        </a:p>
      </cx:txPr>
    </cx:title>
    <cx:plotArea>
      <cx:plotAreaRegion>
        <cx:series layoutId="sunburst" uniqueId="{2825B3DC-DAC9-4671-A050-73A9321393FB}">
          <cx:dataLabels pos="ctr">
            <cx:txPr>
              <a:bodyPr spcFirstLastPara="1" vertOverflow="ellipsis" horzOverflow="overflow" wrap="square" lIns="0" tIns="0" rIns="0" bIns="0" anchor="ctr" anchorCtr="1"/>
              <a:lstStyle/>
              <a:p>
                <a:pPr algn="ctr" rtl="0">
                  <a:defRPr/>
                </a:pPr>
                <a:endParaRPr lang="en-US" sz="900" b="0" i="0" u="none" strike="noStrike" baseline="0">
                  <a:solidFill>
                    <a:sysClr val="window" lastClr="FFFFFF"/>
                  </a:solidFill>
                  <a:latin typeface="Calibri" panose="020F0502020204030204"/>
                </a:endParaRPr>
              </a:p>
            </cx:txPr>
            <cx:visibility seriesName="0" categoryName="1" value="0"/>
          </cx:dataLabels>
          <cx:dataId val="0"/>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8B405-02E2-422B-9077-45A6E27015B7}" type="datetimeFigureOut">
              <a:rPr lang="en-GB" smtClean="0"/>
              <a:t>20/04/2022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C2461-9100-4537-8CA7-3068CFA67BB9}" type="slidenum">
              <a:rPr lang="en-GB" smtClean="0"/>
              <a:t>‹#›</a:t>
            </a:fld>
            <a:endParaRPr lang="en-GB"/>
          </a:p>
        </p:txBody>
      </p:sp>
    </p:spTree>
    <p:extLst>
      <p:ext uri="{BB962C8B-B14F-4D97-AF65-F5344CB8AC3E}">
        <p14:creationId xmlns:p14="http://schemas.microsoft.com/office/powerpoint/2010/main" val="2990785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see PDF presentation</a:t>
            </a:r>
          </a:p>
        </p:txBody>
      </p:sp>
      <p:sp>
        <p:nvSpPr>
          <p:cNvPr id="4" name="Slide Number Placeholder 3"/>
          <p:cNvSpPr>
            <a:spLocks noGrp="1"/>
          </p:cNvSpPr>
          <p:nvPr>
            <p:ph type="sldNum" sz="quarter" idx="5"/>
          </p:nvPr>
        </p:nvSpPr>
        <p:spPr/>
        <p:txBody>
          <a:bodyPr/>
          <a:lstStyle/>
          <a:p>
            <a:fld id="{513C2461-9100-4537-8CA7-3068CFA67BB9}" type="slidenum">
              <a:rPr lang="en-GB" smtClean="0"/>
              <a:t>3</a:t>
            </a:fld>
            <a:endParaRPr lang="en-GB"/>
          </a:p>
        </p:txBody>
      </p:sp>
    </p:spTree>
    <p:extLst>
      <p:ext uri="{BB962C8B-B14F-4D97-AF65-F5344CB8AC3E}">
        <p14:creationId xmlns:p14="http://schemas.microsoft.com/office/powerpoint/2010/main" val="1681084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Chairman to close the meeting</a:t>
            </a:r>
          </a:p>
        </p:txBody>
      </p:sp>
      <p:sp>
        <p:nvSpPr>
          <p:cNvPr id="4" name="Slide Number Placeholder 3"/>
          <p:cNvSpPr>
            <a:spLocks noGrp="1"/>
          </p:cNvSpPr>
          <p:nvPr>
            <p:ph type="sldNum" sz="quarter" idx="5"/>
          </p:nvPr>
        </p:nvSpPr>
        <p:spPr/>
        <p:txBody>
          <a:bodyPr/>
          <a:lstStyle/>
          <a:p>
            <a:fld id="{513C2461-9100-4537-8CA7-3068CFA67BB9}" type="slidenum">
              <a:rPr lang="en-GB" smtClean="0"/>
              <a:t>18</a:t>
            </a:fld>
            <a:endParaRPr lang="en-GB"/>
          </a:p>
        </p:txBody>
      </p:sp>
    </p:spTree>
    <p:extLst>
      <p:ext uri="{BB962C8B-B14F-4D97-AF65-F5344CB8AC3E}">
        <p14:creationId xmlns:p14="http://schemas.microsoft.com/office/powerpoint/2010/main" val="45457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see PDF presentation</a:t>
            </a:r>
          </a:p>
        </p:txBody>
      </p:sp>
      <p:sp>
        <p:nvSpPr>
          <p:cNvPr id="4" name="Slide Number Placeholder 3"/>
          <p:cNvSpPr>
            <a:spLocks noGrp="1"/>
          </p:cNvSpPr>
          <p:nvPr>
            <p:ph type="sldNum" sz="quarter" idx="5"/>
          </p:nvPr>
        </p:nvSpPr>
        <p:spPr/>
        <p:txBody>
          <a:bodyPr/>
          <a:lstStyle/>
          <a:p>
            <a:fld id="{513C2461-9100-4537-8CA7-3068CFA67BB9}" type="slidenum">
              <a:rPr lang="en-GB" smtClean="0"/>
              <a:t>4</a:t>
            </a:fld>
            <a:endParaRPr lang="en-GB"/>
          </a:p>
        </p:txBody>
      </p:sp>
    </p:spTree>
    <p:extLst>
      <p:ext uri="{BB962C8B-B14F-4D97-AF65-F5344CB8AC3E}">
        <p14:creationId xmlns:p14="http://schemas.microsoft.com/office/powerpoint/2010/main" val="2363478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see PDF presentation</a:t>
            </a:r>
          </a:p>
        </p:txBody>
      </p:sp>
      <p:sp>
        <p:nvSpPr>
          <p:cNvPr id="4" name="Slide Number Placeholder 3"/>
          <p:cNvSpPr>
            <a:spLocks noGrp="1"/>
          </p:cNvSpPr>
          <p:nvPr>
            <p:ph type="sldNum" sz="quarter" idx="5"/>
          </p:nvPr>
        </p:nvSpPr>
        <p:spPr/>
        <p:txBody>
          <a:bodyPr/>
          <a:lstStyle/>
          <a:p>
            <a:fld id="{513C2461-9100-4537-8CA7-3068CFA67BB9}" type="slidenum">
              <a:rPr lang="en-GB" smtClean="0"/>
              <a:t>5</a:t>
            </a:fld>
            <a:endParaRPr lang="en-GB"/>
          </a:p>
        </p:txBody>
      </p:sp>
    </p:spTree>
    <p:extLst>
      <p:ext uri="{BB962C8B-B14F-4D97-AF65-F5344CB8AC3E}">
        <p14:creationId xmlns:p14="http://schemas.microsoft.com/office/powerpoint/2010/main" val="1575519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includes, Librarian, training, website, SBNN etc – full finances available from clerk and website. </a:t>
            </a:r>
          </a:p>
        </p:txBody>
      </p:sp>
      <p:sp>
        <p:nvSpPr>
          <p:cNvPr id="4" name="Slide Number Placeholder 3"/>
          <p:cNvSpPr>
            <a:spLocks noGrp="1"/>
          </p:cNvSpPr>
          <p:nvPr>
            <p:ph type="sldNum" sz="quarter" idx="5"/>
          </p:nvPr>
        </p:nvSpPr>
        <p:spPr/>
        <p:txBody>
          <a:bodyPr/>
          <a:lstStyle/>
          <a:p>
            <a:fld id="{513C2461-9100-4537-8CA7-3068CFA67BB9}" type="slidenum">
              <a:rPr lang="en-GB" smtClean="0"/>
              <a:t>9</a:t>
            </a:fld>
            <a:endParaRPr lang="en-GB"/>
          </a:p>
        </p:txBody>
      </p:sp>
    </p:spTree>
    <p:extLst>
      <p:ext uri="{BB962C8B-B14F-4D97-AF65-F5344CB8AC3E}">
        <p14:creationId xmlns:p14="http://schemas.microsoft.com/office/powerpoint/2010/main" val="2759933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Hot topics Footpaths (6), Lighting (4) and trees (4)</a:t>
            </a:r>
          </a:p>
        </p:txBody>
      </p:sp>
      <p:sp>
        <p:nvSpPr>
          <p:cNvPr id="4" name="Slide Number Placeholder 3"/>
          <p:cNvSpPr>
            <a:spLocks noGrp="1"/>
          </p:cNvSpPr>
          <p:nvPr>
            <p:ph type="sldNum" sz="quarter" idx="5"/>
          </p:nvPr>
        </p:nvSpPr>
        <p:spPr/>
        <p:txBody>
          <a:bodyPr/>
          <a:lstStyle/>
          <a:p>
            <a:fld id="{513C2461-9100-4537-8CA7-3068CFA67BB9}" type="slidenum">
              <a:rPr lang="en-GB" smtClean="0"/>
              <a:t>10</a:t>
            </a:fld>
            <a:endParaRPr lang="en-GB"/>
          </a:p>
        </p:txBody>
      </p:sp>
    </p:spTree>
    <p:extLst>
      <p:ext uri="{BB962C8B-B14F-4D97-AF65-F5344CB8AC3E}">
        <p14:creationId xmlns:p14="http://schemas.microsoft.com/office/powerpoint/2010/main" val="1671236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Time for a comfort break before moving to the guest speakers. </a:t>
            </a:r>
          </a:p>
        </p:txBody>
      </p:sp>
      <p:sp>
        <p:nvSpPr>
          <p:cNvPr id="4" name="Slide Number Placeholder 3"/>
          <p:cNvSpPr>
            <a:spLocks noGrp="1"/>
          </p:cNvSpPr>
          <p:nvPr>
            <p:ph type="sldNum" sz="quarter" idx="5"/>
          </p:nvPr>
        </p:nvSpPr>
        <p:spPr/>
        <p:txBody>
          <a:bodyPr/>
          <a:lstStyle/>
          <a:p>
            <a:fld id="{513C2461-9100-4537-8CA7-3068CFA67BB9}" type="slidenum">
              <a:rPr lang="en-GB" smtClean="0"/>
              <a:t>11</a:t>
            </a:fld>
            <a:endParaRPr lang="en-GB"/>
          </a:p>
        </p:txBody>
      </p:sp>
    </p:spTree>
    <p:extLst>
      <p:ext uri="{BB962C8B-B14F-4D97-AF65-F5344CB8AC3E}">
        <p14:creationId xmlns:p14="http://schemas.microsoft.com/office/powerpoint/2010/main" val="981384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Time for a comfort break before moving to the guest speakers. </a:t>
            </a:r>
          </a:p>
        </p:txBody>
      </p:sp>
      <p:sp>
        <p:nvSpPr>
          <p:cNvPr id="4" name="Slide Number Placeholder 3"/>
          <p:cNvSpPr>
            <a:spLocks noGrp="1"/>
          </p:cNvSpPr>
          <p:nvPr>
            <p:ph type="sldNum" sz="quarter" idx="5"/>
          </p:nvPr>
        </p:nvSpPr>
        <p:spPr/>
        <p:txBody>
          <a:bodyPr/>
          <a:lstStyle/>
          <a:p>
            <a:fld id="{513C2461-9100-4537-8CA7-3068CFA67BB9}" type="slidenum">
              <a:rPr lang="en-GB" smtClean="0"/>
              <a:t>12</a:t>
            </a:fld>
            <a:endParaRPr lang="en-GB"/>
          </a:p>
        </p:txBody>
      </p:sp>
    </p:spTree>
    <p:extLst>
      <p:ext uri="{BB962C8B-B14F-4D97-AF65-F5344CB8AC3E}">
        <p14:creationId xmlns:p14="http://schemas.microsoft.com/office/powerpoint/2010/main" val="3123184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Are there any others? </a:t>
            </a:r>
          </a:p>
        </p:txBody>
      </p:sp>
      <p:sp>
        <p:nvSpPr>
          <p:cNvPr id="4" name="Slide Number Placeholder 3"/>
          <p:cNvSpPr>
            <a:spLocks noGrp="1"/>
          </p:cNvSpPr>
          <p:nvPr>
            <p:ph type="sldNum" sz="quarter" idx="5"/>
          </p:nvPr>
        </p:nvSpPr>
        <p:spPr/>
        <p:txBody>
          <a:bodyPr/>
          <a:lstStyle/>
          <a:p>
            <a:fld id="{513C2461-9100-4537-8CA7-3068CFA67BB9}" type="slidenum">
              <a:rPr lang="en-GB" smtClean="0"/>
              <a:t>13</a:t>
            </a:fld>
            <a:endParaRPr lang="en-GB"/>
          </a:p>
        </p:txBody>
      </p:sp>
    </p:spTree>
    <p:extLst>
      <p:ext uri="{BB962C8B-B14F-4D97-AF65-F5344CB8AC3E}">
        <p14:creationId xmlns:p14="http://schemas.microsoft.com/office/powerpoint/2010/main" val="4286257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include housekeeping and reference to no meeting last year ergo no minutes to confirm. The minutes from this meeting will be agreed at the PC meeting in June. </a:t>
            </a:r>
          </a:p>
        </p:txBody>
      </p:sp>
      <p:sp>
        <p:nvSpPr>
          <p:cNvPr id="4" name="Slide Number Placeholder 3"/>
          <p:cNvSpPr>
            <a:spLocks noGrp="1"/>
          </p:cNvSpPr>
          <p:nvPr>
            <p:ph type="sldNum" sz="quarter" idx="5"/>
          </p:nvPr>
        </p:nvSpPr>
        <p:spPr/>
        <p:txBody>
          <a:bodyPr/>
          <a:lstStyle/>
          <a:p>
            <a:fld id="{513C2461-9100-4537-8CA7-3068CFA67BB9}" type="slidenum">
              <a:rPr lang="en-GB" smtClean="0"/>
              <a:t>17</a:t>
            </a:fld>
            <a:endParaRPr lang="en-GB"/>
          </a:p>
        </p:txBody>
      </p:sp>
    </p:spTree>
    <p:extLst>
      <p:ext uri="{BB962C8B-B14F-4D97-AF65-F5344CB8AC3E}">
        <p14:creationId xmlns:p14="http://schemas.microsoft.com/office/powerpoint/2010/main" val="316709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9250001-9DD8-4035-B00A-984DF0F7B9E3}" type="datetimeFigureOut">
              <a:rPr lang="en-GB" smtClean="0"/>
              <a:t>20/04/2022</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GB" dirty="0"/>
              <a:t>SBPC 2014</a:t>
            </a: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EFEEAA2-4B68-465C-BD0B-6213C8483CF2}" type="slidenum">
              <a:rPr lang="en-GB" smtClean="0"/>
              <a:t>‹#›</a:t>
            </a:fld>
            <a:endParaRPr lang="en-GB"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250001-9DD8-4035-B00A-984DF0F7B9E3}"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FEEAA2-4B68-465C-BD0B-6213C8483CF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250001-9DD8-4035-B00A-984DF0F7B9E3}"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FEEAA2-4B68-465C-BD0B-6213C8483CF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250001-9DD8-4035-B00A-984DF0F7B9E3}"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FEEAA2-4B68-465C-BD0B-6213C8483CF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250001-9DD8-4035-B00A-984DF0F7B9E3}" type="datetimeFigureOut">
              <a:rPr lang="en-GB" smtClean="0"/>
              <a:t>20/04/2022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FEEAA2-4B68-465C-BD0B-6213C8483CF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9250001-9DD8-4035-B00A-984DF0F7B9E3}" type="datetimeFigureOut">
              <a:rPr lang="en-GB" smtClean="0"/>
              <a:t>20/04/2022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FEEAA2-4B68-465C-BD0B-6213C8483CF2}"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250001-9DD8-4035-B00A-984DF0F7B9E3}" type="datetimeFigureOut">
              <a:rPr lang="en-GB" smtClean="0"/>
              <a:t>20/04/2022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FEEAA2-4B68-465C-BD0B-6213C8483CF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250001-9DD8-4035-B00A-984DF0F7B9E3}" type="datetimeFigureOut">
              <a:rPr lang="en-GB" smtClean="0"/>
              <a:t>20/04/2022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FEEAA2-4B68-465C-BD0B-6213C8483CF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50001-9DD8-4035-B00A-984DF0F7B9E3}" type="datetimeFigureOut">
              <a:rPr lang="en-GB" smtClean="0"/>
              <a:t>20/04/2022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FEEAA2-4B68-465C-BD0B-6213C8483CF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250001-9DD8-4035-B00A-984DF0F7B9E3}" type="datetimeFigureOut">
              <a:rPr lang="en-GB" smtClean="0"/>
              <a:t>20/04/2022</a:t>
            </a:fld>
            <a:endParaRPr lang="en-GB"/>
          </a:p>
        </p:txBody>
      </p:sp>
      <p:sp>
        <p:nvSpPr>
          <p:cNvPr id="7" name="Slide Number Placeholder 6"/>
          <p:cNvSpPr>
            <a:spLocks noGrp="1"/>
          </p:cNvSpPr>
          <p:nvPr>
            <p:ph type="sldNum" sz="quarter" idx="12"/>
          </p:nvPr>
        </p:nvSpPr>
        <p:spPr/>
        <p:txBody>
          <a:bodyPr/>
          <a:lstStyle/>
          <a:p>
            <a:fld id="{EEFEEAA2-4B68-465C-BD0B-6213C8483CF2}"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250001-9DD8-4035-B00A-984DF0F7B9E3}" type="datetimeFigureOut">
              <a:rPr lang="en-GB" smtClean="0"/>
              <a:t>20/04/2022</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EEFEEAA2-4B68-465C-BD0B-6213C8483CF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9250001-9DD8-4035-B00A-984DF0F7B9E3}" type="datetimeFigureOut">
              <a:rPr lang="en-GB" smtClean="0"/>
              <a:t>20/04/2022</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EFEEAA2-4B68-465C-BD0B-6213C8483CF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016" y="2420888"/>
            <a:ext cx="3313355" cy="3024336"/>
          </a:xfrm>
        </p:spPr>
        <p:txBody>
          <a:bodyPr>
            <a:noAutofit/>
          </a:bodyPr>
          <a:lstStyle/>
          <a:p>
            <a:pPr algn="ctr"/>
            <a:r>
              <a:rPr lang="en-GB" sz="2800" dirty="0"/>
              <a:t>Welcome to </a:t>
            </a:r>
            <a:br>
              <a:rPr lang="en-GB" sz="2800" dirty="0"/>
            </a:br>
            <a:r>
              <a:rPr lang="en-GB" sz="2800" dirty="0">
                <a:solidFill>
                  <a:schemeClr val="tx1">
                    <a:lumMod val="75000"/>
                    <a:lumOff val="25000"/>
                  </a:schemeClr>
                </a:solidFill>
              </a:rPr>
              <a:t>Steeple Bumpstead</a:t>
            </a:r>
            <a:br>
              <a:rPr lang="en-GB" sz="2800" dirty="0"/>
            </a:br>
            <a:r>
              <a:rPr lang="en-GB" sz="2800" dirty="0"/>
              <a:t>Annual Village Meeting</a:t>
            </a:r>
            <a:br>
              <a:rPr lang="en-GB" sz="2800" dirty="0"/>
            </a:br>
            <a:r>
              <a:rPr lang="en-GB" sz="2800" dirty="0"/>
              <a:t>20</a:t>
            </a:r>
            <a:r>
              <a:rPr lang="en-GB" sz="2800" baseline="30000" dirty="0"/>
              <a:t>th</a:t>
            </a:r>
            <a:r>
              <a:rPr lang="en-GB" sz="2800" dirty="0"/>
              <a:t> April 2022</a:t>
            </a:r>
          </a:p>
        </p:txBody>
      </p:sp>
      <p:sp>
        <p:nvSpPr>
          <p:cNvPr id="3" name="Subtitle 2"/>
          <p:cNvSpPr>
            <a:spLocks noGrp="1"/>
          </p:cNvSpPr>
          <p:nvPr>
            <p:ph type="subTitle" idx="1"/>
          </p:nvPr>
        </p:nvSpPr>
        <p:spPr>
          <a:xfrm>
            <a:off x="4748978" y="5620760"/>
            <a:ext cx="3309803" cy="524517"/>
          </a:xfrm>
        </p:spPr>
        <p:txBody>
          <a:bodyPr>
            <a:normAutofit/>
          </a:bodyPr>
          <a:lstStyle/>
          <a:p>
            <a:r>
              <a:rPr lang="en-GB" sz="1400" b="1" dirty="0"/>
              <a:t>www.steeplebumpstead-pc.org</a:t>
            </a:r>
          </a:p>
        </p:txBody>
      </p:sp>
      <p:pic>
        <p:nvPicPr>
          <p:cNvPr id="6" name="Picture 5" descr="A picture containing logo&#10;&#10;Description automatically generated">
            <a:extLst>
              <a:ext uri="{FF2B5EF4-FFF2-40B4-BE49-F238E27FC236}">
                <a16:creationId xmlns:a16="http://schemas.microsoft.com/office/drawing/2014/main" id="{91CA7F89-6084-47FC-A3B9-1749281736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44624"/>
            <a:ext cx="1503520" cy="2200728"/>
          </a:xfrm>
          <a:prstGeom prst="rect">
            <a:avLst/>
          </a:prstGeom>
        </p:spPr>
      </p:pic>
    </p:spTree>
    <p:extLst>
      <p:ext uri="{BB962C8B-B14F-4D97-AF65-F5344CB8AC3E}">
        <p14:creationId xmlns:p14="http://schemas.microsoft.com/office/powerpoint/2010/main" val="4255657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33688F1-0E2E-4F7D-B8AA-4CDB8B09F208}"/>
              </a:ext>
            </a:extLst>
          </p:cNvPr>
          <p:cNvSpPr txBox="1">
            <a:spLocks/>
          </p:cNvSpPr>
          <p:nvPr/>
        </p:nvSpPr>
        <p:spPr>
          <a:xfrm>
            <a:off x="1010208" y="1052736"/>
            <a:ext cx="7024744" cy="6011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b="0" kern="1200" cap="none"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dirty="0"/>
              <a:t>Communication with the Parish Council </a:t>
            </a:r>
          </a:p>
        </p:txBody>
      </p:sp>
      <mc:AlternateContent xmlns:mc="http://schemas.openxmlformats.org/markup-compatibility/2006" xmlns:cx1="http://schemas.microsoft.com/office/drawing/2015/9/8/chartex">
        <mc:Choice Requires="cx1">
          <p:graphicFrame>
            <p:nvGraphicFramePr>
              <p:cNvPr id="7" name="Chart 6">
                <a:extLst>
                  <a:ext uri="{FF2B5EF4-FFF2-40B4-BE49-F238E27FC236}">
                    <a16:creationId xmlns:a16="http://schemas.microsoft.com/office/drawing/2014/main" id="{6295F269-54E5-410B-91DC-813B2D688946}"/>
                  </a:ext>
                </a:extLst>
              </p:cNvPr>
              <p:cNvGraphicFramePr/>
              <p:nvPr>
                <p:extLst>
                  <p:ext uri="{D42A27DB-BD31-4B8C-83A1-F6EECF244321}">
                    <p14:modId xmlns:p14="http://schemas.microsoft.com/office/powerpoint/2010/main" val="3878071948"/>
                  </p:ext>
                </p:extLst>
              </p:nvPr>
            </p:nvGraphicFramePr>
            <p:xfrm>
              <a:off x="755577" y="1861038"/>
              <a:ext cx="5328592" cy="4304266"/>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Chart 6">
                <a:extLst>
                  <a:ext uri="{FF2B5EF4-FFF2-40B4-BE49-F238E27FC236}">
                    <a16:creationId xmlns:a16="http://schemas.microsoft.com/office/drawing/2014/main" id="{6295F269-54E5-410B-91DC-813B2D688946}"/>
                  </a:ext>
                </a:extLst>
              </p:cNvPr>
              <p:cNvPicPr>
                <a:picLocks noGrp="1" noRot="1" noChangeAspect="1" noMove="1" noResize="1" noEditPoints="1" noAdjustHandles="1" noChangeArrowheads="1" noChangeShapeType="1"/>
              </p:cNvPicPr>
              <p:nvPr/>
            </p:nvPicPr>
            <p:blipFill>
              <a:blip r:embed="rId4"/>
              <a:stretch>
                <a:fillRect/>
              </a:stretch>
            </p:blipFill>
            <p:spPr>
              <a:xfrm>
                <a:off x="755577" y="1861038"/>
                <a:ext cx="5328592" cy="4304266"/>
              </a:xfrm>
              <a:prstGeom prst="rect">
                <a:avLst/>
              </a:prstGeom>
            </p:spPr>
          </p:pic>
        </mc:Fallback>
      </mc:AlternateContent>
      <p:graphicFrame>
        <p:nvGraphicFramePr>
          <p:cNvPr id="9" name="Table 8">
            <a:extLst>
              <a:ext uri="{FF2B5EF4-FFF2-40B4-BE49-F238E27FC236}">
                <a16:creationId xmlns:a16="http://schemas.microsoft.com/office/drawing/2014/main" id="{AAA80349-926A-4447-930A-EFA1C63C24F7}"/>
              </a:ext>
            </a:extLst>
          </p:cNvPr>
          <p:cNvGraphicFramePr>
            <a:graphicFrameLocks noGrp="1"/>
          </p:cNvGraphicFramePr>
          <p:nvPr>
            <p:extLst>
              <p:ext uri="{D42A27DB-BD31-4B8C-83A1-F6EECF244321}">
                <p14:modId xmlns:p14="http://schemas.microsoft.com/office/powerpoint/2010/main" val="3549982605"/>
              </p:ext>
            </p:extLst>
          </p:nvPr>
        </p:nvGraphicFramePr>
        <p:xfrm>
          <a:off x="6084169" y="1888749"/>
          <a:ext cx="2088231" cy="4204554"/>
        </p:xfrm>
        <a:graphic>
          <a:graphicData uri="http://schemas.openxmlformats.org/drawingml/2006/table">
            <a:tbl>
              <a:tblPr firstRow="1" firstCol="1" bandRow="1">
                <a:tableStyleId>{5C22544A-7EE6-4342-B048-85BDC9FD1C3A}</a:tableStyleId>
              </a:tblPr>
              <a:tblGrid>
                <a:gridCol w="1351208">
                  <a:extLst>
                    <a:ext uri="{9D8B030D-6E8A-4147-A177-3AD203B41FA5}">
                      <a16:colId xmlns:a16="http://schemas.microsoft.com/office/drawing/2014/main" val="1740090753"/>
                    </a:ext>
                  </a:extLst>
                </a:gridCol>
                <a:gridCol w="737023">
                  <a:extLst>
                    <a:ext uri="{9D8B030D-6E8A-4147-A177-3AD203B41FA5}">
                      <a16:colId xmlns:a16="http://schemas.microsoft.com/office/drawing/2014/main" val="374423478"/>
                    </a:ext>
                  </a:extLst>
                </a:gridCol>
              </a:tblGrid>
              <a:tr h="194266">
                <a:tc>
                  <a:txBody>
                    <a:bodyPr/>
                    <a:lstStyle/>
                    <a:p>
                      <a:r>
                        <a:rPr lang="en-GB" sz="1000">
                          <a:effectLst/>
                        </a:rPr>
                        <a:t>AVM data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2022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2782452959"/>
                  </a:ext>
                </a:extLst>
              </a:tr>
              <a:tr h="194266">
                <a:tc>
                  <a:txBody>
                    <a:bodyPr/>
                    <a:lstStyle/>
                    <a:p>
                      <a:r>
                        <a:rPr lang="en-GB" sz="1000">
                          <a:effectLst/>
                        </a:rPr>
                        <a:t>Allotments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1518303307"/>
                  </a:ext>
                </a:extLst>
              </a:tr>
              <a:tr h="194266">
                <a:tc>
                  <a:txBody>
                    <a:bodyPr/>
                    <a:lstStyle/>
                    <a:p>
                      <a:r>
                        <a:rPr lang="en-GB" sz="1000">
                          <a:effectLst/>
                        </a:rPr>
                        <a:t>Bins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2514641449"/>
                  </a:ext>
                </a:extLst>
              </a:tr>
              <a:tr h="194266">
                <a:tc>
                  <a:txBody>
                    <a:bodyPr/>
                    <a:lstStyle/>
                    <a:p>
                      <a:r>
                        <a:rPr lang="en-GB" sz="1000">
                          <a:effectLst/>
                        </a:rPr>
                        <a:t>Burial Plots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2236969834"/>
                  </a:ext>
                </a:extLst>
              </a:tr>
              <a:tr h="194266">
                <a:tc>
                  <a:txBody>
                    <a:bodyPr/>
                    <a:lstStyle/>
                    <a:p>
                      <a:r>
                        <a:rPr lang="en-GB" sz="1000">
                          <a:effectLst/>
                        </a:rPr>
                        <a:t>Church Wall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1032059921"/>
                  </a:ext>
                </a:extLst>
              </a:tr>
              <a:tr h="194266">
                <a:tc>
                  <a:txBody>
                    <a:bodyPr/>
                    <a:lstStyle/>
                    <a:p>
                      <a:r>
                        <a:rPr lang="en-GB" sz="1000">
                          <a:effectLst/>
                        </a:rPr>
                        <a:t>Property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443654914"/>
                  </a:ext>
                </a:extLst>
              </a:tr>
              <a:tr h="356154">
                <a:tc>
                  <a:txBody>
                    <a:bodyPr/>
                    <a:lstStyle/>
                    <a:p>
                      <a:r>
                        <a:rPr lang="en-GB" sz="1000">
                          <a:effectLst/>
                        </a:rPr>
                        <a:t>Debris /Fly tipping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1370690523"/>
                  </a:ext>
                </a:extLst>
              </a:tr>
              <a:tr h="194266">
                <a:tc>
                  <a:txBody>
                    <a:bodyPr/>
                    <a:lstStyle/>
                    <a:p>
                      <a:r>
                        <a:rPr lang="en-GB" sz="1000">
                          <a:effectLst/>
                        </a:rPr>
                        <a:t>Fido Bins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8053374"/>
                  </a:ext>
                </a:extLst>
              </a:tr>
              <a:tr h="194266">
                <a:tc>
                  <a:txBody>
                    <a:bodyPr/>
                    <a:lstStyle/>
                    <a:p>
                      <a:r>
                        <a:rPr lang="en-GB" sz="1000">
                          <a:effectLst/>
                        </a:rPr>
                        <a:t>Flooding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370290267"/>
                  </a:ext>
                </a:extLst>
              </a:tr>
              <a:tr h="194266">
                <a:tc>
                  <a:txBody>
                    <a:bodyPr/>
                    <a:lstStyle/>
                    <a:p>
                      <a:r>
                        <a:rPr lang="en-GB" sz="1000">
                          <a:effectLst/>
                        </a:rPr>
                        <a:t>Footpaths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3941848093"/>
                  </a:ext>
                </a:extLst>
              </a:tr>
              <a:tr h="194266">
                <a:tc>
                  <a:txBody>
                    <a:bodyPr/>
                    <a:lstStyle/>
                    <a:p>
                      <a:r>
                        <a:rPr lang="en-GB" sz="1000">
                          <a:effectLst/>
                        </a:rPr>
                        <a:t>Highways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1469383640"/>
                  </a:ext>
                </a:extLst>
              </a:tr>
              <a:tr h="194266">
                <a:tc>
                  <a:txBody>
                    <a:bodyPr/>
                    <a:lstStyle/>
                    <a:p>
                      <a:r>
                        <a:rPr lang="en-GB" sz="1000">
                          <a:effectLst/>
                        </a:rPr>
                        <a:t>Minutes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572043315"/>
                  </a:ext>
                </a:extLst>
              </a:tr>
              <a:tr h="194266">
                <a:tc>
                  <a:txBody>
                    <a:bodyPr/>
                    <a:lstStyle/>
                    <a:p>
                      <a:r>
                        <a:rPr lang="en-GB" sz="1000">
                          <a:effectLst/>
                        </a:rPr>
                        <a:t>Nuisance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3850546208"/>
                  </a:ext>
                </a:extLst>
              </a:tr>
              <a:tr h="194266">
                <a:tc>
                  <a:txBody>
                    <a:bodyPr/>
                    <a:lstStyle/>
                    <a:p>
                      <a:r>
                        <a:rPr lang="en-GB" sz="1000">
                          <a:effectLst/>
                        </a:rPr>
                        <a:t>Surgery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3440965819"/>
                  </a:ext>
                </a:extLst>
              </a:tr>
              <a:tr h="351612">
                <a:tc>
                  <a:txBody>
                    <a:bodyPr/>
                    <a:lstStyle/>
                    <a:p>
                      <a:r>
                        <a:rPr lang="en-GB" sz="1000">
                          <a:effectLst/>
                        </a:rPr>
                        <a:t>Traffic / vehicles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2480165437"/>
                  </a:ext>
                </a:extLst>
              </a:tr>
              <a:tr h="194266">
                <a:tc>
                  <a:txBody>
                    <a:bodyPr/>
                    <a:lstStyle/>
                    <a:p>
                      <a:r>
                        <a:rPr lang="en-GB" sz="1000">
                          <a:effectLst/>
                        </a:rPr>
                        <a:t>Vegetation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520524530"/>
                  </a:ext>
                </a:extLst>
              </a:tr>
              <a:tr h="194266">
                <a:tc>
                  <a:txBody>
                    <a:bodyPr/>
                    <a:lstStyle/>
                    <a:p>
                      <a:r>
                        <a:rPr lang="en-GB" sz="1000">
                          <a:effectLst/>
                        </a:rPr>
                        <a:t>Trees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1344065085"/>
                  </a:ext>
                </a:extLst>
              </a:tr>
              <a:tr h="194266">
                <a:tc>
                  <a:txBody>
                    <a:bodyPr/>
                    <a:lstStyle/>
                    <a:p>
                      <a:r>
                        <a:rPr lang="en-GB" sz="1000">
                          <a:effectLst/>
                        </a:rPr>
                        <a:t>Open Spaces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344133058"/>
                  </a:ext>
                </a:extLst>
              </a:tr>
              <a:tr h="194266">
                <a:tc>
                  <a:txBody>
                    <a:bodyPr/>
                    <a:lstStyle/>
                    <a:p>
                      <a:r>
                        <a:rPr lang="en-GB" sz="1000">
                          <a:effectLst/>
                        </a:rPr>
                        <a:t>Lighting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a:effectLst/>
                        </a:rPr>
                        <a:t>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2748861797"/>
                  </a:ext>
                </a:extLst>
              </a:tr>
              <a:tr h="194266">
                <a:tc>
                  <a:txBody>
                    <a:bodyPr/>
                    <a:lstStyle/>
                    <a:p>
                      <a:r>
                        <a:rPr lang="en-GB" sz="1000">
                          <a:effectLst/>
                        </a:rPr>
                        <a:t>Total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tc>
                  <a:txBody>
                    <a:bodyPr/>
                    <a:lstStyle/>
                    <a:p>
                      <a:pPr algn="r"/>
                      <a:r>
                        <a:rPr lang="en-GB" sz="1000" dirty="0">
                          <a:effectLst/>
                        </a:rPr>
                        <a:t>41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51" marR="63151" marT="0" marB="0" anchor="b"/>
                </a:tc>
                <a:extLst>
                  <a:ext uri="{0D108BD9-81ED-4DB2-BD59-A6C34878D82A}">
                    <a16:rowId xmlns:a16="http://schemas.microsoft.com/office/drawing/2014/main" val="3457160903"/>
                  </a:ext>
                </a:extLst>
              </a:tr>
            </a:tbl>
          </a:graphicData>
        </a:graphic>
      </p:graphicFrame>
    </p:spTree>
    <p:extLst>
      <p:ext uri="{BB962C8B-B14F-4D97-AF65-F5344CB8AC3E}">
        <p14:creationId xmlns:p14="http://schemas.microsoft.com/office/powerpoint/2010/main" val="244066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238" y="620688"/>
            <a:ext cx="7024744" cy="1143000"/>
          </a:xfrm>
        </p:spPr>
        <p:txBody>
          <a:bodyPr>
            <a:normAutofit/>
          </a:bodyPr>
          <a:lstStyle/>
          <a:p>
            <a:pPr algn="ctr"/>
            <a:r>
              <a:rPr lang="en-GB" sz="3200" dirty="0"/>
              <a:t>Planning Applications</a:t>
            </a:r>
          </a:p>
        </p:txBody>
      </p:sp>
      <p:sp>
        <p:nvSpPr>
          <p:cNvPr id="3" name="Content Placeholder 2"/>
          <p:cNvSpPr>
            <a:spLocks noGrp="1"/>
          </p:cNvSpPr>
          <p:nvPr>
            <p:ph idx="1"/>
          </p:nvPr>
        </p:nvSpPr>
        <p:spPr>
          <a:xfrm>
            <a:off x="1053952" y="2276872"/>
            <a:ext cx="6777317" cy="3553464"/>
          </a:xfrm>
        </p:spPr>
        <p:txBody>
          <a:bodyPr>
            <a:normAutofit/>
          </a:bodyPr>
          <a:lstStyle/>
          <a:p>
            <a:pPr marL="68580" indent="0">
              <a:buNone/>
            </a:pPr>
            <a:endParaRPr lang="en-GB" sz="2000" i="1" dirty="0"/>
          </a:p>
          <a:p>
            <a:r>
              <a:rPr lang="en-GB" sz="2800" i="1" dirty="0"/>
              <a:t>60 new applications in the past year</a:t>
            </a:r>
          </a:p>
          <a:p>
            <a:r>
              <a:rPr lang="en-GB" sz="2800" i="1" dirty="0"/>
              <a:t>19 applications related to trees within the conservation area</a:t>
            </a:r>
          </a:p>
          <a:p>
            <a:r>
              <a:rPr lang="en-GB" sz="2800" i="1" dirty="0"/>
              <a:t>5 applications were refused by BDC within the year</a:t>
            </a:r>
          </a:p>
          <a:p>
            <a:pPr algn="ctr"/>
            <a:endParaRPr lang="en-GB" sz="2800" i="1" dirty="0"/>
          </a:p>
          <a:p>
            <a:pPr marL="68580" indent="0" algn="ctr">
              <a:buNone/>
            </a:pPr>
            <a:endParaRPr lang="en-GB" sz="2800" i="1" dirty="0"/>
          </a:p>
          <a:p>
            <a:pPr marL="68580" indent="0" algn="ctr">
              <a:buNone/>
            </a:pPr>
            <a:endParaRPr lang="en-GB" sz="2800" i="1" dirty="0"/>
          </a:p>
        </p:txBody>
      </p:sp>
    </p:spTree>
    <p:extLst>
      <p:ext uri="{BB962C8B-B14F-4D97-AF65-F5344CB8AC3E}">
        <p14:creationId xmlns:p14="http://schemas.microsoft.com/office/powerpoint/2010/main" val="4205729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238" y="620688"/>
            <a:ext cx="7024744" cy="1143000"/>
          </a:xfrm>
        </p:spPr>
        <p:txBody>
          <a:bodyPr>
            <a:normAutofit/>
          </a:bodyPr>
          <a:lstStyle/>
          <a:p>
            <a:pPr algn="ctr"/>
            <a:r>
              <a:rPr lang="en-GB" sz="3200" dirty="0"/>
              <a:t>SBPC Neighbourhood Plan</a:t>
            </a:r>
          </a:p>
        </p:txBody>
      </p:sp>
      <p:sp>
        <p:nvSpPr>
          <p:cNvPr id="3" name="Content Placeholder 2"/>
          <p:cNvSpPr>
            <a:spLocks noGrp="1"/>
          </p:cNvSpPr>
          <p:nvPr>
            <p:ph idx="1"/>
          </p:nvPr>
        </p:nvSpPr>
        <p:spPr>
          <a:xfrm>
            <a:off x="1053952" y="2276872"/>
            <a:ext cx="6777317" cy="3553464"/>
          </a:xfrm>
        </p:spPr>
        <p:txBody>
          <a:bodyPr>
            <a:normAutofit/>
          </a:bodyPr>
          <a:lstStyle/>
          <a:p>
            <a:pPr marL="68580" indent="0" algn="ctr">
              <a:buNone/>
            </a:pPr>
            <a:endParaRPr lang="en-GB" sz="1200" dirty="0"/>
          </a:p>
          <a:p>
            <a:endParaRPr lang="en-GB" sz="2000" i="1" dirty="0"/>
          </a:p>
          <a:p>
            <a:endParaRPr lang="en-GB" sz="2800" i="1" dirty="0"/>
          </a:p>
          <a:p>
            <a:pPr algn="ctr"/>
            <a:endParaRPr lang="en-GB" sz="2800" i="1" dirty="0"/>
          </a:p>
          <a:p>
            <a:pPr marL="68580" indent="0" algn="ctr">
              <a:buNone/>
            </a:pPr>
            <a:endParaRPr lang="en-GB" sz="2800" i="1" dirty="0"/>
          </a:p>
          <a:p>
            <a:pPr marL="68580" indent="0" algn="ctr">
              <a:buNone/>
            </a:pPr>
            <a:endParaRPr lang="en-GB" sz="2800" i="1" dirty="0"/>
          </a:p>
        </p:txBody>
      </p:sp>
    </p:spTree>
    <p:extLst>
      <p:ext uri="{BB962C8B-B14F-4D97-AF65-F5344CB8AC3E}">
        <p14:creationId xmlns:p14="http://schemas.microsoft.com/office/powerpoint/2010/main" val="2678992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238" y="620688"/>
            <a:ext cx="7024744" cy="1143000"/>
          </a:xfrm>
        </p:spPr>
        <p:txBody>
          <a:bodyPr>
            <a:normAutofit/>
          </a:bodyPr>
          <a:lstStyle/>
          <a:p>
            <a:r>
              <a:rPr lang="en-GB" sz="3200" dirty="0"/>
              <a:t>Presentation from Village Groups and Guest Speakers</a:t>
            </a:r>
          </a:p>
        </p:txBody>
      </p:sp>
      <p:sp>
        <p:nvSpPr>
          <p:cNvPr id="3" name="Content Placeholder 2"/>
          <p:cNvSpPr>
            <a:spLocks noGrp="1"/>
          </p:cNvSpPr>
          <p:nvPr>
            <p:ph idx="1"/>
          </p:nvPr>
        </p:nvSpPr>
        <p:spPr>
          <a:xfrm>
            <a:off x="611560" y="2276872"/>
            <a:ext cx="7848872" cy="3553464"/>
          </a:xfrm>
        </p:spPr>
        <p:txBody>
          <a:bodyPr>
            <a:normAutofit lnSpcReduction="10000"/>
          </a:bodyPr>
          <a:lstStyle/>
          <a:p>
            <a:pPr marL="68580" indent="0" algn="ctr">
              <a:buNone/>
            </a:pPr>
            <a:r>
              <a:rPr lang="en-GB" sz="2800" dirty="0"/>
              <a:t>Running Order</a:t>
            </a:r>
          </a:p>
          <a:p>
            <a:pPr marL="68580" indent="0" algn="ctr">
              <a:buNone/>
            </a:pPr>
            <a:endParaRPr lang="en-GB" sz="1200" dirty="0"/>
          </a:p>
          <a:p>
            <a:r>
              <a:rPr lang="en-GB" sz="2000" i="1" dirty="0"/>
              <a:t>Mary Nicholls (Head) – Steeple Bumpstead Primary School</a:t>
            </a:r>
          </a:p>
          <a:p>
            <a:r>
              <a:rPr lang="en-GB" sz="2000" i="1" dirty="0"/>
              <a:t>Annie Turner – Congregational Church</a:t>
            </a:r>
          </a:p>
          <a:p>
            <a:r>
              <a:rPr lang="en-GB" sz="2000" i="1" dirty="0"/>
              <a:t>Chris Bailey – 1</a:t>
            </a:r>
            <a:r>
              <a:rPr lang="en-GB" sz="2000" i="1" baseline="30000" dirty="0"/>
              <a:t>st</a:t>
            </a:r>
            <a:r>
              <a:rPr lang="en-GB" sz="2000" i="1" dirty="0"/>
              <a:t> Steeple Bumpstead Scout Group</a:t>
            </a:r>
          </a:p>
          <a:p>
            <a:r>
              <a:rPr lang="en-GB" sz="2000" i="1" dirty="0"/>
              <a:t>Brenda Pennycook – Ladies Social Circle</a:t>
            </a:r>
          </a:p>
          <a:p>
            <a:r>
              <a:rPr lang="en-GB" sz="2000" i="1" dirty="0"/>
              <a:t>Dave Kuyper – Bowls Club</a:t>
            </a:r>
          </a:p>
          <a:p>
            <a:r>
              <a:rPr lang="en-GB" sz="2000" i="1" dirty="0"/>
              <a:t>Paul Sullivan – SB Golf Society</a:t>
            </a:r>
          </a:p>
          <a:p>
            <a:r>
              <a:rPr lang="en-GB" sz="2000" i="1" dirty="0"/>
              <a:t>Jan Hall – Bingo</a:t>
            </a:r>
          </a:p>
          <a:p>
            <a:r>
              <a:rPr lang="en-GB" sz="2000" i="1" dirty="0"/>
              <a:t>Kerry Barnes – The Steeple Chasers Running Group</a:t>
            </a:r>
          </a:p>
          <a:p>
            <a:endParaRPr lang="en-GB" sz="2000" i="1" dirty="0"/>
          </a:p>
          <a:p>
            <a:endParaRPr lang="en-GB" sz="2800" i="1" dirty="0"/>
          </a:p>
          <a:p>
            <a:pPr algn="ctr"/>
            <a:endParaRPr lang="en-GB" sz="2800" i="1" dirty="0"/>
          </a:p>
          <a:p>
            <a:pPr marL="68580" indent="0" algn="ctr">
              <a:buNone/>
            </a:pPr>
            <a:endParaRPr lang="en-GB" sz="2800" i="1" dirty="0"/>
          </a:p>
          <a:p>
            <a:pPr marL="68580" indent="0" algn="ctr">
              <a:buNone/>
            </a:pPr>
            <a:endParaRPr lang="en-GB" sz="2800" i="1" dirty="0"/>
          </a:p>
        </p:txBody>
      </p:sp>
    </p:spTree>
    <p:extLst>
      <p:ext uri="{BB962C8B-B14F-4D97-AF65-F5344CB8AC3E}">
        <p14:creationId xmlns:p14="http://schemas.microsoft.com/office/powerpoint/2010/main" val="218670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344934" cy="1143000"/>
          </a:xfrm>
        </p:spPr>
        <p:txBody>
          <a:bodyPr>
            <a:normAutofit/>
          </a:bodyPr>
          <a:lstStyle/>
          <a:p>
            <a:r>
              <a:rPr lang="en-GB" sz="3200" dirty="0"/>
              <a:t>Reports from those unable to attend</a:t>
            </a:r>
            <a:br>
              <a:rPr lang="en-GB" sz="3200" dirty="0"/>
            </a:br>
            <a:r>
              <a:rPr lang="en-GB" sz="1800" dirty="0"/>
              <a:t>to be read by others</a:t>
            </a:r>
            <a:br>
              <a:rPr lang="en-GB" sz="1800" dirty="0"/>
            </a:br>
            <a:endParaRPr lang="en-GB" sz="1800" dirty="0"/>
          </a:p>
        </p:txBody>
      </p:sp>
      <p:sp>
        <p:nvSpPr>
          <p:cNvPr id="4" name="Content Placeholder 2">
            <a:extLst>
              <a:ext uri="{FF2B5EF4-FFF2-40B4-BE49-F238E27FC236}">
                <a16:creationId xmlns:a16="http://schemas.microsoft.com/office/drawing/2014/main" id="{994CD233-DE79-45A8-8E15-5EF02161DB29}"/>
              </a:ext>
            </a:extLst>
          </p:cNvPr>
          <p:cNvSpPr txBox="1">
            <a:spLocks/>
          </p:cNvSpPr>
          <p:nvPr/>
        </p:nvSpPr>
        <p:spPr>
          <a:xfrm>
            <a:off x="1053952" y="2276872"/>
            <a:ext cx="6777317" cy="355346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Font typeface="Wingdings 2" pitchFamily="18" charset="2"/>
              <a:buNone/>
            </a:pPr>
            <a:endParaRPr lang="en-GB" sz="1200" dirty="0"/>
          </a:p>
          <a:p>
            <a:r>
              <a:rPr lang="en-GB" sz="1800" dirty="0">
                <a:latin typeface="Calibri" panose="020F0502020204030204" pitchFamily="34" charset="0"/>
                <a:cs typeface="Calibri" panose="020F0502020204030204" pitchFamily="34" charset="0"/>
              </a:rPr>
              <a:t>Steeple Bumpstead Neighbourhood Network – Catherine Condie</a:t>
            </a:r>
          </a:p>
          <a:p>
            <a:endParaRPr lang="en-GB" sz="1600" dirty="0"/>
          </a:p>
          <a:p>
            <a:endParaRPr lang="en-GB" sz="2000" i="1" dirty="0"/>
          </a:p>
          <a:p>
            <a:endParaRPr lang="en-GB" sz="2800" i="1" dirty="0"/>
          </a:p>
          <a:p>
            <a:pPr algn="ctr"/>
            <a:endParaRPr lang="en-GB" sz="2800" i="1" dirty="0"/>
          </a:p>
          <a:p>
            <a:pPr marL="68580" indent="0" algn="ctr">
              <a:buFont typeface="Wingdings 2" pitchFamily="18" charset="2"/>
              <a:buNone/>
            </a:pPr>
            <a:endParaRPr lang="en-GB" sz="2800" i="1" dirty="0"/>
          </a:p>
          <a:p>
            <a:pPr marL="68580" indent="0" algn="ctr">
              <a:buFont typeface="Wingdings 2" pitchFamily="18" charset="2"/>
              <a:buNone/>
            </a:pPr>
            <a:endParaRPr lang="en-GB" sz="2800" i="1" dirty="0"/>
          </a:p>
        </p:txBody>
      </p:sp>
    </p:spTree>
    <p:extLst>
      <p:ext uri="{BB962C8B-B14F-4D97-AF65-F5344CB8AC3E}">
        <p14:creationId xmlns:p14="http://schemas.microsoft.com/office/powerpoint/2010/main" val="4205729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76672"/>
            <a:ext cx="7024744" cy="792088"/>
          </a:xfrm>
        </p:spPr>
        <p:txBody>
          <a:bodyPr>
            <a:normAutofit/>
          </a:bodyPr>
          <a:lstStyle/>
          <a:p>
            <a:r>
              <a:rPr lang="en-GB" sz="3200" dirty="0"/>
              <a:t>SBNN– Catherine Condie</a:t>
            </a:r>
          </a:p>
        </p:txBody>
      </p:sp>
      <p:sp>
        <p:nvSpPr>
          <p:cNvPr id="3" name="Content Placeholder 2"/>
          <p:cNvSpPr>
            <a:spLocks noGrp="1"/>
          </p:cNvSpPr>
          <p:nvPr>
            <p:ph idx="1"/>
          </p:nvPr>
        </p:nvSpPr>
        <p:spPr>
          <a:xfrm>
            <a:off x="467544" y="1412776"/>
            <a:ext cx="8208912" cy="5256583"/>
          </a:xfrm>
        </p:spPr>
        <p:txBody>
          <a:bodyPr>
            <a:noAutofit/>
          </a:bodyPr>
          <a:lstStyle/>
          <a:p>
            <a:pPr marL="68580" indent="0">
              <a:lnSpc>
                <a:spcPct val="107000"/>
              </a:lnSpc>
              <a:spcAft>
                <a:spcPts val="800"/>
              </a:spcAft>
              <a:buNone/>
            </a:pPr>
            <a:br>
              <a:rPr lang="en-GB" sz="1300" dirty="0">
                <a:effectLst/>
                <a:latin typeface="Calibri" panose="020F0502020204030204" pitchFamily="34" charset="0"/>
                <a:ea typeface="Calibri" panose="020F0502020204030204" pitchFamily="34" charset="0"/>
                <a:cs typeface="Times New Roman" panose="02020603050405020304" pitchFamily="18" charset="0"/>
              </a:rPr>
            </a:b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96B34AE-FBFD-4569-8115-33BDF1F71650}"/>
              </a:ext>
            </a:extLst>
          </p:cNvPr>
          <p:cNvSpPr txBox="1"/>
          <p:nvPr/>
        </p:nvSpPr>
        <p:spPr>
          <a:xfrm>
            <a:off x="755576" y="1556792"/>
            <a:ext cx="7704856" cy="4399538"/>
          </a:xfrm>
          <a:prstGeom prst="rect">
            <a:avLst/>
          </a:prstGeom>
          <a:noFill/>
        </p:spPr>
        <p:txBody>
          <a:bodyPr wrap="square">
            <a:spAutoFit/>
          </a:bodyPr>
          <a:lstStyle/>
          <a:p>
            <a:pPr marL="6350" indent="-6350">
              <a:lnSpc>
                <a:spcPct val="107000"/>
              </a:lnSpc>
              <a:spcAft>
                <a:spcPts val="1040"/>
              </a:spcAft>
            </a:pPr>
            <a:r>
              <a:rPr lang="en-GB" sz="1800" b="1" dirty="0">
                <a:solidFill>
                  <a:srgbClr val="000000"/>
                </a:solidFill>
                <a:effectLst/>
                <a:latin typeface="Arial" panose="020B0604020202020204" pitchFamily="34" charset="0"/>
                <a:ea typeface="Arial" panose="020B0604020202020204" pitchFamily="34" charset="0"/>
              </a:rPr>
              <a:t>Steeple Bumpstead Neighbourhood Network </a:t>
            </a:r>
            <a:endParaRPr lang="en-GB" sz="1800" dirty="0">
              <a:solidFill>
                <a:srgbClr val="000000"/>
              </a:solidFill>
              <a:effectLst/>
              <a:latin typeface="Arial" panose="020B0604020202020204" pitchFamily="34" charset="0"/>
              <a:ea typeface="Arial" panose="020B0604020202020204" pitchFamily="34" charset="0"/>
            </a:endParaRPr>
          </a:p>
          <a:p>
            <a:pPr marL="6350" indent="-6350">
              <a:lnSpc>
                <a:spcPct val="95000"/>
              </a:lnSpc>
              <a:spcAft>
                <a:spcPts val="1200"/>
              </a:spcAft>
            </a:pPr>
            <a:r>
              <a:rPr lang="en-GB" sz="1800" dirty="0">
                <a:solidFill>
                  <a:srgbClr val="000000"/>
                </a:solidFill>
                <a:effectLst/>
                <a:latin typeface="Arial" panose="020B0604020202020204" pitchFamily="34" charset="0"/>
                <a:ea typeface="Arial" panose="020B0604020202020204" pitchFamily="34" charset="0"/>
              </a:rPr>
              <a:t>Steeple Bumpstead Neighbourhood Network was set up in March 2020 as an immediate response to the lockdown.  </a:t>
            </a:r>
          </a:p>
          <a:p>
            <a:pPr marL="6350" indent="-6350">
              <a:lnSpc>
                <a:spcPct val="95000"/>
              </a:lnSpc>
              <a:spcAft>
                <a:spcPts val="1200"/>
              </a:spcAft>
            </a:pPr>
            <a:r>
              <a:rPr lang="en-GB" sz="1800" dirty="0">
                <a:solidFill>
                  <a:srgbClr val="000000"/>
                </a:solidFill>
                <a:effectLst/>
                <a:latin typeface="Arial" panose="020B0604020202020204" pitchFamily="34" charset="0"/>
                <a:ea typeface="Arial" panose="020B0604020202020204" pitchFamily="34" charset="0"/>
              </a:rPr>
              <a:t>In its first year, teams of street volunteers and a prescription rota team supported a sizeable proportion of the community. (We reported numbers at the last village meeting.) The need for this help was made greater with the immediate closure of the surgery at a time when residents were unprepared.  </a:t>
            </a:r>
          </a:p>
          <a:p>
            <a:pPr marL="6350" indent="-6350">
              <a:lnSpc>
                <a:spcPct val="95000"/>
              </a:lnSpc>
              <a:spcAft>
                <a:spcPts val="1200"/>
              </a:spcAft>
            </a:pPr>
            <a:r>
              <a:rPr lang="en-GB" sz="1800" dirty="0">
                <a:solidFill>
                  <a:srgbClr val="000000"/>
                </a:solidFill>
                <a:effectLst/>
                <a:latin typeface="Arial" panose="020B0604020202020204" pitchFamily="34" charset="0"/>
                <a:ea typeface="Arial" panose="020B0604020202020204" pitchFamily="34" charset="0"/>
              </a:rPr>
              <a:t>The prescription rota team worked to cover collections for families self isolating, the elderly and those without access to the internet or transport for almost a year and a half.  </a:t>
            </a:r>
          </a:p>
          <a:p>
            <a:pPr marL="6350" indent="-6350">
              <a:lnSpc>
                <a:spcPct val="95000"/>
              </a:lnSpc>
              <a:spcAft>
                <a:spcPts val="1200"/>
              </a:spcAft>
            </a:pPr>
            <a:r>
              <a:rPr lang="en-GB" sz="1800" dirty="0">
                <a:solidFill>
                  <a:srgbClr val="000000"/>
                </a:solidFill>
                <a:effectLst/>
                <a:latin typeface="Arial" panose="020B0604020202020204" pitchFamily="34" charset="0"/>
                <a:ea typeface="Arial" panose="020B0604020202020204" pitchFamily="34" charset="0"/>
              </a:rPr>
              <a:t>Street volunteers and a much wider network of helpers across the village supported each other in their immediate surroundings with shopping, errands and much more. </a:t>
            </a:r>
          </a:p>
        </p:txBody>
      </p:sp>
    </p:spTree>
    <p:extLst>
      <p:ext uri="{BB962C8B-B14F-4D97-AF65-F5344CB8AC3E}">
        <p14:creationId xmlns:p14="http://schemas.microsoft.com/office/powerpoint/2010/main" val="53630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76672"/>
            <a:ext cx="7024744" cy="792088"/>
          </a:xfrm>
        </p:spPr>
        <p:txBody>
          <a:bodyPr>
            <a:normAutofit/>
          </a:bodyPr>
          <a:lstStyle/>
          <a:p>
            <a:r>
              <a:rPr lang="en-GB" sz="3200" dirty="0"/>
              <a:t>SBNN– Continued…</a:t>
            </a:r>
          </a:p>
        </p:txBody>
      </p:sp>
      <p:sp>
        <p:nvSpPr>
          <p:cNvPr id="3" name="Content Placeholder 2"/>
          <p:cNvSpPr>
            <a:spLocks noGrp="1"/>
          </p:cNvSpPr>
          <p:nvPr>
            <p:ph idx="1"/>
          </p:nvPr>
        </p:nvSpPr>
        <p:spPr>
          <a:xfrm>
            <a:off x="467544" y="1412776"/>
            <a:ext cx="8208912" cy="5256583"/>
          </a:xfrm>
        </p:spPr>
        <p:txBody>
          <a:bodyPr>
            <a:noAutofit/>
          </a:bodyPr>
          <a:lstStyle/>
          <a:p>
            <a:pPr marL="68580" indent="0">
              <a:lnSpc>
                <a:spcPct val="107000"/>
              </a:lnSpc>
              <a:spcAft>
                <a:spcPts val="800"/>
              </a:spcAft>
              <a:buNone/>
            </a:pPr>
            <a:br>
              <a:rPr lang="en-GB" sz="1300" dirty="0">
                <a:effectLst/>
                <a:latin typeface="Calibri" panose="020F0502020204030204" pitchFamily="34" charset="0"/>
                <a:ea typeface="Calibri" panose="020F0502020204030204" pitchFamily="34" charset="0"/>
                <a:cs typeface="Times New Roman" panose="02020603050405020304" pitchFamily="18" charset="0"/>
              </a:rPr>
            </a:b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3450F821-75C8-4AE7-9F0C-192B9175EBF4}"/>
              </a:ext>
            </a:extLst>
          </p:cNvPr>
          <p:cNvSpPr txBox="1">
            <a:spLocks/>
          </p:cNvSpPr>
          <p:nvPr/>
        </p:nvSpPr>
        <p:spPr>
          <a:xfrm>
            <a:off x="611560" y="1268760"/>
            <a:ext cx="7920880" cy="4896544"/>
          </a:xfrm>
          <a:prstGeom prst="rect">
            <a:avLst/>
          </a:prstGeom>
        </p:spPr>
        <p:txBody>
          <a:bodyPr vert="horz" lIns="91440" tIns="45720" rIns="91440" bIns="45720" rtlCol="0" anchor="b">
            <a:normAutofit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350" indent="-6350">
              <a:lnSpc>
                <a:spcPct val="95000"/>
              </a:lnSpc>
              <a:spcAft>
                <a:spcPts val="1200"/>
              </a:spcAft>
            </a:pPr>
            <a:r>
              <a:rPr lang="en-GB" sz="1800">
                <a:solidFill>
                  <a:srgbClr val="000000"/>
                </a:solidFill>
                <a:effectLst/>
                <a:latin typeface="Arial" panose="020B0604020202020204" pitchFamily="34" charset="0"/>
                <a:ea typeface="Arial" panose="020B0604020202020204" pitchFamily="34" charset="0"/>
              </a:rPr>
              <a:t>In summer 2021, the regular prescription rota team scaled back its collections and the Neighbourhood Network street volunteers became main points of contact for help. The gradual opening up, and an increase in confidence across the country has enabled residents to find alternative means to access medical help and to venture into the shops.  </a:t>
            </a:r>
          </a:p>
          <a:p>
            <a:pPr marL="6350" indent="-6350">
              <a:lnSpc>
                <a:spcPct val="95000"/>
              </a:lnSpc>
              <a:spcAft>
                <a:spcPts val="1200"/>
              </a:spcAft>
            </a:pPr>
            <a:r>
              <a:rPr lang="en-GB" sz="1800">
                <a:solidFill>
                  <a:srgbClr val="000000"/>
                </a:solidFill>
                <a:effectLst/>
                <a:latin typeface="Arial" panose="020B0604020202020204" pitchFamily="34" charset="0"/>
                <a:ea typeface="Arial" panose="020B0604020202020204" pitchFamily="34" charset="0"/>
              </a:rPr>
              <a:t>This has meant that volunteers are now helping just those that need it most. We are still in operation but in a much smaller capacity. Importantly, our set-up across streets means we can remobilise quickly and easily. The Facebook information page retains its village-wide audience and is still active. </a:t>
            </a:r>
          </a:p>
          <a:p>
            <a:pPr marL="6350" indent="-6350">
              <a:lnSpc>
                <a:spcPct val="95000"/>
              </a:lnSpc>
              <a:spcAft>
                <a:spcPts val="1200"/>
              </a:spcAft>
            </a:pPr>
            <a:r>
              <a:rPr lang="en-GB" sz="1800">
                <a:solidFill>
                  <a:srgbClr val="000000"/>
                </a:solidFill>
                <a:effectLst/>
                <a:latin typeface="Arial" panose="020B0604020202020204" pitchFamily="34" charset="0"/>
                <a:ea typeface="Arial" panose="020B0604020202020204" pitchFamily="34" charset="0"/>
              </a:rPr>
              <a:t>In September, we were pleased to be asked to host a visit to Steeple Bumpstead from the Chairman of Braintree District Council, Sue Wilson and District Councillor, Diana Garrod. Both were impressed with the village-wide effort and have maintained contact with us.  </a:t>
            </a:r>
          </a:p>
          <a:p>
            <a:pPr marL="6350" indent="-6350">
              <a:lnSpc>
                <a:spcPct val="95000"/>
              </a:lnSpc>
              <a:spcAft>
                <a:spcPts val="2400"/>
              </a:spcAft>
            </a:pPr>
            <a:r>
              <a:rPr lang="en-GB" sz="1800">
                <a:solidFill>
                  <a:srgbClr val="000000"/>
                </a:solidFill>
                <a:effectLst/>
                <a:latin typeface="Arial" panose="020B0604020202020204" pitchFamily="34" charset="0"/>
                <a:ea typeface="Arial" panose="020B0604020202020204" pitchFamily="34" charset="0"/>
              </a:rPr>
              <a:t>The Neighbourhood Network volunteers would like to thank everyone in the village who has supported this community initiative in some way.  </a:t>
            </a:r>
          </a:p>
          <a:p>
            <a:pPr marL="6350" indent="-6350">
              <a:lnSpc>
                <a:spcPct val="95000"/>
              </a:lnSpc>
              <a:spcAft>
                <a:spcPts val="1200"/>
              </a:spcAft>
            </a:pPr>
            <a:r>
              <a:rPr lang="en-GB" sz="1800">
                <a:solidFill>
                  <a:srgbClr val="000000"/>
                </a:solidFill>
                <a:effectLst/>
                <a:latin typeface="Arial" panose="020B0604020202020204" pitchFamily="34" charset="0"/>
                <a:ea typeface="Arial" panose="020B0604020202020204" pitchFamily="34" charset="0"/>
              </a:rPr>
              <a:t>Catherine Condie</a:t>
            </a:r>
          </a:p>
        </p:txBody>
      </p:sp>
    </p:spTree>
    <p:extLst>
      <p:ext uri="{BB962C8B-B14F-4D97-AF65-F5344CB8AC3E}">
        <p14:creationId xmlns:p14="http://schemas.microsoft.com/office/powerpoint/2010/main" val="37417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00808"/>
            <a:ext cx="8064896" cy="2376265"/>
          </a:xfrm>
        </p:spPr>
        <p:txBody>
          <a:bodyPr>
            <a:normAutofit/>
          </a:bodyPr>
          <a:lstStyle/>
          <a:p>
            <a:pPr algn="ctr"/>
            <a:r>
              <a:rPr lang="en-GB" dirty="0"/>
              <a:t>Next Meeting </a:t>
            </a:r>
            <a:br>
              <a:rPr lang="en-GB" dirty="0"/>
            </a:br>
            <a:r>
              <a:rPr lang="en-GB" dirty="0"/>
              <a:t>Wednesday 19</a:t>
            </a:r>
            <a:r>
              <a:rPr lang="en-GB" baseline="30000" dirty="0"/>
              <a:t>th</a:t>
            </a:r>
            <a:r>
              <a:rPr lang="en-GB" dirty="0"/>
              <a:t> April 2023</a:t>
            </a:r>
            <a:br>
              <a:rPr lang="en-GB" dirty="0"/>
            </a:br>
            <a:r>
              <a:rPr lang="en-GB" dirty="0"/>
              <a:t>at The Village Hall</a:t>
            </a:r>
          </a:p>
        </p:txBody>
      </p:sp>
    </p:spTree>
    <p:extLst>
      <p:ext uri="{BB962C8B-B14F-4D97-AF65-F5344CB8AC3E}">
        <p14:creationId xmlns:p14="http://schemas.microsoft.com/office/powerpoint/2010/main" val="405629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Steeple Bumpstead Parish Council</a:t>
            </a:r>
          </a:p>
        </p:txBody>
      </p:sp>
      <p:sp>
        <p:nvSpPr>
          <p:cNvPr id="3" name="Content Placeholder 2"/>
          <p:cNvSpPr>
            <a:spLocks noGrp="1"/>
          </p:cNvSpPr>
          <p:nvPr>
            <p:ph idx="1"/>
          </p:nvPr>
        </p:nvSpPr>
        <p:spPr>
          <a:xfrm>
            <a:off x="1043492" y="3284985"/>
            <a:ext cx="6777317" cy="648072"/>
          </a:xfrm>
        </p:spPr>
        <p:txBody>
          <a:bodyPr>
            <a:normAutofit/>
          </a:bodyPr>
          <a:lstStyle/>
          <a:p>
            <a:pPr marL="68580" indent="0" algn="ctr">
              <a:buNone/>
            </a:pPr>
            <a:r>
              <a:rPr lang="en-GB" sz="2800" i="1" dirty="0"/>
              <a:t>www.steeplebumpstead-pc.org</a:t>
            </a:r>
          </a:p>
        </p:txBody>
      </p:sp>
      <p:pic>
        <p:nvPicPr>
          <p:cNvPr id="4" name="Picture 3">
            <a:extLst>
              <a:ext uri="{FF2B5EF4-FFF2-40B4-BE49-F238E27FC236}">
                <a16:creationId xmlns:a16="http://schemas.microsoft.com/office/drawing/2014/main" id="{AADAC10D-FBA6-44F6-AC66-91816B91580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635896" y="3933057"/>
            <a:ext cx="1584176" cy="2160239"/>
          </a:xfrm>
          <a:prstGeom prst="rect">
            <a:avLst/>
          </a:prstGeom>
          <a:noFill/>
        </p:spPr>
      </p:pic>
    </p:spTree>
    <p:extLst>
      <p:ext uri="{BB962C8B-B14F-4D97-AF65-F5344CB8AC3E}">
        <p14:creationId xmlns:p14="http://schemas.microsoft.com/office/powerpoint/2010/main" val="1072874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a:t>Agenda</a:t>
            </a:r>
          </a:p>
        </p:txBody>
      </p:sp>
      <p:sp>
        <p:nvSpPr>
          <p:cNvPr id="3" name="Content Placeholder 2"/>
          <p:cNvSpPr>
            <a:spLocks noGrp="1"/>
          </p:cNvSpPr>
          <p:nvPr>
            <p:ph idx="1"/>
          </p:nvPr>
        </p:nvSpPr>
        <p:spPr>
          <a:xfrm>
            <a:off x="1043490" y="2733992"/>
            <a:ext cx="7200918" cy="3096344"/>
          </a:xfrm>
        </p:spPr>
        <p:txBody>
          <a:bodyPr>
            <a:normAutofit/>
          </a:bodyPr>
          <a:lstStyle/>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Welcome from the Chairman &amp; apologies</a:t>
            </a:r>
          </a:p>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Approve Minutes of the last meeting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Presentation From </a:t>
            </a:r>
            <a:r>
              <a:rPr lang="en-GB" sz="1800" dirty="0">
                <a:solidFill>
                  <a:srgbClr val="000000"/>
                </a:solidFill>
                <a:latin typeface="Calibri" panose="020F0502020204030204" pitchFamily="34" charset="0"/>
                <a:ea typeface="Calibri" panose="020F0502020204030204" pitchFamily="34" charset="0"/>
                <a:cs typeface="Calibri" panose="020F0502020204030204" pitchFamily="34" charset="0"/>
              </a:rPr>
              <a:t>Cllr Ian Mackenzie re: Platinum Jubilee Celebrations</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Reports from County &amp; District Councillor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Chairman’s report incorporating Clerk’s report data</a:t>
            </a:r>
          </a:p>
          <a:p>
            <a:r>
              <a:rPr lang="en-GB" sz="1800" dirty="0">
                <a:solidFill>
                  <a:srgbClr val="000000"/>
                </a:solidFill>
                <a:latin typeface="Calibri" panose="020F0502020204030204" pitchFamily="34" charset="0"/>
                <a:ea typeface="Calibri" panose="020F0502020204030204" pitchFamily="34" charset="0"/>
                <a:cs typeface="Calibri" panose="020F0502020204030204" pitchFamily="34" charset="0"/>
              </a:rPr>
              <a:t>SBPC Neighbourhood Plan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Presentation from Village Groups / Guest Speakers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Date of next meeting – Wednesday </a:t>
            </a:r>
            <a:r>
              <a:rPr lang="en-GB" sz="1800" dirty="0">
                <a:solidFill>
                  <a:srgbClr val="000000"/>
                </a:solidFill>
                <a:latin typeface="Calibri" panose="020F0502020204030204" pitchFamily="34" charset="0"/>
                <a:ea typeface="Calibri" panose="020F0502020204030204" pitchFamily="34" charset="0"/>
                <a:cs typeface="Calibri" panose="020F0502020204030204" pitchFamily="34" charset="0"/>
              </a:rPr>
              <a:t>19</a:t>
            </a:r>
            <a:r>
              <a:rPr lang="en-GB" sz="18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April 2023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effectLst/>
                <a:latin typeface="Calibri" panose="020F0502020204030204" pitchFamily="34" charset="0"/>
                <a:ea typeface="Calibri" panose="020F0502020204030204" pitchFamily="34" charset="0"/>
              </a:rPr>
              <a:t>Chairman to close the meeting		</a:t>
            </a:r>
            <a:endParaRPr lang="en-GB" sz="2800" i="1" dirty="0"/>
          </a:p>
        </p:txBody>
      </p:sp>
    </p:spTree>
    <p:extLst>
      <p:ext uri="{BB962C8B-B14F-4D97-AF65-F5344CB8AC3E}">
        <p14:creationId xmlns:p14="http://schemas.microsoft.com/office/powerpoint/2010/main" val="4205729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266" y="2108741"/>
            <a:ext cx="6637468" cy="960219"/>
          </a:xfrm>
        </p:spPr>
        <p:txBody>
          <a:bodyPr>
            <a:normAutofit fontScale="90000"/>
          </a:bodyPr>
          <a:lstStyle/>
          <a:p>
            <a:pPr algn="ctr"/>
            <a:r>
              <a:rPr lang="en-GB" dirty="0"/>
              <a:t>Cllr Ian Mackenzie</a:t>
            </a:r>
            <a:br>
              <a:rPr lang="en-GB" dirty="0"/>
            </a:br>
            <a:r>
              <a:rPr lang="en-GB" sz="3900" dirty="0"/>
              <a:t>The Queen’s Platinum Jubilee</a:t>
            </a:r>
            <a:br>
              <a:rPr lang="en-GB" dirty="0"/>
            </a:br>
            <a:r>
              <a:rPr lang="en-GB" dirty="0"/>
              <a:t>June 2</a:t>
            </a:r>
            <a:r>
              <a:rPr lang="en-GB" baseline="30000" dirty="0"/>
              <a:t>nd</a:t>
            </a:r>
            <a:r>
              <a:rPr lang="en-GB" dirty="0"/>
              <a:t>-5</a:t>
            </a:r>
            <a:r>
              <a:rPr lang="en-GB" baseline="30000" dirty="0"/>
              <a:t>th</a:t>
            </a:r>
            <a:r>
              <a:rPr lang="en-GB" dirty="0"/>
              <a:t> 2022</a:t>
            </a:r>
          </a:p>
        </p:txBody>
      </p:sp>
      <p:pic>
        <p:nvPicPr>
          <p:cNvPr id="4" name="Picture 3">
            <a:extLst>
              <a:ext uri="{FF2B5EF4-FFF2-40B4-BE49-F238E27FC236}">
                <a16:creationId xmlns:a16="http://schemas.microsoft.com/office/drawing/2014/main" id="{BEDD1FB2-4CBE-41C8-A435-640F3F82BA23}"/>
              </a:ext>
            </a:extLst>
          </p:cNvPr>
          <p:cNvPicPr>
            <a:picLocks noChangeAspect="1"/>
          </p:cNvPicPr>
          <p:nvPr/>
        </p:nvPicPr>
        <p:blipFill>
          <a:blip r:embed="rId3"/>
          <a:stretch>
            <a:fillRect/>
          </a:stretch>
        </p:blipFill>
        <p:spPr>
          <a:xfrm>
            <a:off x="3064796" y="3419654"/>
            <a:ext cx="3014408" cy="2577009"/>
          </a:xfrm>
          <a:prstGeom prst="rect">
            <a:avLst/>
          </a:prstGeom>
        </p:spPr>
      </p:pic>
    </p:spTree>
    <p:extLst>
      <p:ext uri="{BB962C8B-B14F-4D97-AF65-F5344CB8AC3E}">
        <p14:creationId xmlns:p14="http://schemas.microsoft.com/office/powerpoint/2010/main" val="967925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EBAE839-98F0-4A82-BA02-C65DBACAA48A}"/>
              </a:ext>
            </a:extLst>
          </p:cNvPr>
          <p:cNvGraphicFramePr>
            <a:graphicFrameLocks noGrp="1"/>
          </p:cNvGraphicFramePr>
          <p:nvPr>
            <p:extLst>
              <p:ext uri="{D42A27DB-BD31-4B8C-83A1-F6EECF244321}">
                <p14:modId xmlns:p14="http://schemas.microsoft.com/office/powerpoint/2010/main" val="1927730792"/>
              </p:ext>
            </p:extLst>
          </p:nvPr>
        </p:nvGraphicFramePr>
        <p:xfrm>
          <a:off x="899592" y="2214210"/>
          <a:ext cx="6920432" cy="3593983"/>
        </p:xfrm>
        <a:graphic>
          <a:graphicData uri="http://schemas.openxmlformats.org/drawingml/2006/table">
            <a:tbl>
              <a:tblPr firstRow="1" firstCol="1" bandRow="1">
                <a:tableStyleId>{5C22544A-7EE6-4342-B048-85BDC9FD1C3A}</a:tableStyleId>
              </a:tblPr>
              <a:tblGrid>
                <a:gridCol w="913172">
                  <a:extLst>
                    <a:ext uri="{9D8B030D-6E8A-4147-A177-3AD203B41FA5}">
                      <a16:colId xmlns:a16="http://schemas.microsoft.com/office/drawing/2014/main" val="2738669889"/>
                    </a:ext>
                  </a:extLst>
                </a:gridCol>
                <a:gridCol w="1823132">
                  <a:extLst>
                    <a:ext uri="{9D8B030D-6E8A-4147-A177-3AD203B41FA5}">
                      <a16:colId xmlns:a16="http://schemas.microsoft.com/office/drawing/2014/main" val="830111617"/>
                    </a:ext>
                  </a:extLst>
                </a:gridCol>
                <a:gridCol w="3085024">
                  <a:extLst>
                    <a:ext uri="{9D8B030D-6E8A-4147-A177-3AD203B41FA5}">
                      <a16:colId xmlns:a16="http://schemas.microsoft.com/office/drawing/2014/main" val="2254444711"/>
                    </a:ext>
                  </a:extLst>
                </a:gridCol>
                <a:gridCol w="1099104">
                  <a:extLst>
                    <a:ext uri="{9D8B030D-6E8A-4147-A177-3AD203B41FA5}">
                      <a16:colId xmlns:a16="http://schemas.microsoft.com/office/drawing/2014/main" val="479509497"/>
                    </a:ext>
                  </a:extLst>
                </a:gridCol>
              </a:tblGrid>
              <a:tr h="289851">
                <a:tc>
                  <a:txBody>
                    <a:bodyPr/>
                    <a:lstStyle/>
                    <a:p>
                      <a:pPr>
                        <a:lnSpc>
                          <a:spcPct val="107000"/>
                        </a:lnSpc>
                        <a:spcAft>
                          <a:spcPts val="800"/>
                        </a:spcAft>
                      </a:pPr>
                      <a:r>
                        <a:rPr lang="en-GB" sz="1000">
                          <a:effectLst/>
                        </a:rPr>
                        <a:t>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Time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Event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Location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685653164"/>
                  </a:ext>
                </a:extLst>
              </a:tr>
              <a:tr h="796288">
                <a:tc>
                  <a:txBody>
                    <a:bodyPr/>
                    <a:lstStyle/>
                    <a:p>
                      <a:pPr>
                        <a:lnSpc>
                          <a:spcPct val="107000"/>
                        </a:lnSpc>
                        <a:spcAft>
                          <a:spcPts val="800"/>
                        </a:spcAft>
                      </a:pPr>
                      <a:r>
                        <a:rPr lang="en-GB" sz="1000">
                          <a:effectLst/>
                        </a:rPr>
                        <a:t>Monday 30</a:t>
                      </a:r>
                      <a:r>
                        <a:rPr lang="en-GB" sz="1000" baseline="30000">
                          <a:effectLst/>
                        </a:rPr>
                        <a:t>th</a:t>
                      </a:r>
                      <a:r>
                        <a:rPr lang="en-GB" sz="1000">
                          <a:effectLst/>
                        </a:rPr>
                        <a:t> May to Sunday 5</a:t>
                      </a:r>
                      <a:r>
                        <a:rPr lang="en-GB" sz="1000" baseline="30000">
                          <a:effectLst/>
                        </a:rPr>
                        <a:t>th</a:t>
                      </a:r>
                      <a:r>
                        <a:rPr lang="en-GB" sz="1000">
                          <a:effectLst/>
                        </a:rPr>
                        <a:t> June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Best dressed House</a:t>
                      </a:r>
                    </a:p>
                    <a:p>
                      <a:pPr>
                        <a:lnSpc>
                          <a:spcPct val="107000"/>
                        </a:lnSpc>
                        <a:spcAft>
                          <a:spcPts val="800"/>
                        </a:spcAft>
                      </a:pPr>
                      <a:r>
                        <a:rPr lang="en-GB" sz="1000">
                          <a:effectLst/>
                        </a:rPr>
                        <a:t>Best Scarecrow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Throughout village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2030719000"/>
                  </a:ext>
                </a:extLst>
              </a:tr>
              <a:tr h="191316">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3178873514"/>
                  </a:ext>
                </a:extLst>
              </a:tr>
              <a:tr h="191316">
                <a:tc rowSpan="10">
                  <a:txBody>
                    <a:bodyPr/>
                    <a:lstStyle/>
                    <a:p>
                      <a:pPr>
                        <a:lnSpc>
                          <a:spcPct val="107000"/>
                        </a:lnSpc>
                        <a:spcAft>
                          <a:spcPts val="800"/>
                        </a:spcAft>
                      </a:pPr>
                      <a:r>
                        <a:rPr lang="en-GB" sz="1000">
                          <a:effectLst/>
                        </a:rPr>
                        <a:t>Thursday 2</a:t>
                      </a:r>
                      <a:r>
                        <a:rPr lang="en-GB" sz="1000" baseline="30000">
                          <a:effectLst/>
                        </a:rPr>
                        <a:t>nd</a:t>
                      </a:r>
                      <a:r>
                        <a:rPr lang="en-GB" sz="1000">
                          <a:effectLst/>
                        </a:rPr>
                        <a:t> June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230118238"/>
                  </a:ext>
                </a:extLst>
              </a:tr>
              <a:tr h="393000">
                <a:tc vMerge="1">
                  <a:txBody>
                    <a:bodyPr/>
                    <a:lstStyle/>
                    <a:p>
                      <a:endParaRPr lang="en-GB"/>
                    </a:p>
                  </a:txBody>
                  <a:tcPr/>
                </a:tc>
                <a:tc>
                  <a:txBody>
                    <a:bodyPr/>
                    <a:lstStyle/>
                    <a:p>
                      <a:pPr>
                        <a:lnSpc>
                          <a:spcPct val="107000"/>
                        </a:lnSpc>
                        <a:spcAft>
                          <a:spcPts val="800"/>
                        </a:spcAft>
                      </a:pPr>
                      <a:r>
                        <a:rPr lang="en-GB" sz="1000">
                          <a:effectLst/>
                        </a:rPr>
                        <a:t>15:30 – 21:30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Children’s drawing exhibition in Moot Hall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Moot Hall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3874768825"/>
                  </a:ext>
                </a:extLst>
              </a:tr>
              <a:tr h="393000">
                <a:tc vMerge="1">
                  <a:txBody>
                    <a:bodyPr/>
                    <a:lstStyle/>
                    <a:p>
                      <a:endParaRPr lang="en-GB"/>
                    </a:p>
                  </a:txBody>
                  <a:tcPr/>
                </a:tc>
                <a:tc>
                  <a:txBody>
                    <a:bodyPr/>
                    <a:lstStyle/>
                    <a:p>
                      <a:pPr>
                        <a:lnSpc>
                          <a:spcPct val="107000"/>
                        </a:lnSpc>
                        <a:spcAft>
                          <a:spcPts val="800"/>
                        </a:spcAft>
                      </a:pPr>
                      <a:r>
                        <a:rPr lang="en-GB" sz="1000">
                          <a:effectLst/>
                        </a:rPr>
                        <a:t>14:00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Vintage car show</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Camping Close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1233614669"/>
                  </a:ext>
                </a:extLst>
              </a:tr>
              <a:tr h="191316">
                <a:tc vMerge="1">
                  <a:txBody>
                    <a:bodyPr/>
                    <a:lstStyle/>
                    <a:p>
                      <a:endParaRPr lang="en-GB"/>
                    </a:p>
                  </a:txBody>
                  <a:tcPr/>
                </a:tc>
                <a:tc>
                  <a:txBody>
                    <a:bodyPr/>
                    <a:lstStyle/>
                    <a:p>
                      <a:pPr>
                        <a:lnSpc>
                          <a:spcPct val="107000"/>
                        </a:lnSpc>
                        <a:spcAft>
                          <a:spcPts val="800"/>
                        </a:spcAft>
                      </a:pPr>
                      <a:r>
                        <a:rPr lang="en-GB" sz="1000">
                          <a:effectLst/>
                        </a:rPr>
                        <a:t>16:00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Vintage Car Parade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Church Street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3391989568"/>
                  </a:ext>
                </a:extLst>
              </a:tr>
              <a:tr h="191316">
                <a:tc vMerge="1">
                  <a:txBody>
                    <a:bodyPr/>
                    <a:lstStyle/>
                    <a:p>
                      <a:endParaRPr lang="en-GB"/>
                    </a:p>
                  </a:txBody>
                  <a:tcPr/>
                </a:tc>
                <a:tc>
                  <a:txBody>
                    <a:bodyPr/>
                    <a:lstStyle/>
                    <a:p>
                      <a:pPr>
                        <a:lnSpc>
                          <a:spcPct val="107000"/>
                        </a:lnSpc>
                        <a:spcAft>
                          <a:spcPts val="800"/>
                        </a:spcAft>
                      </a:pPr>
                      <a:r>
                        <a:rPr lang="en-GB" sz="1000">
                          <a:effectLst/>
                        </a:rPr>
                        <a:t>16:45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Thaxted Morris Men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Church Street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3744464692"/>
                  </a:ext>
                </a:extLst>
              </a:tr>
              <a:tr h="191316">
                <a:tc vMerge="1">
                  <a:txBody>
                    <a:bodyPr/>
                    <a:lstStyle/>
                    <a:p>
                      <a:endParaRPr lang="en-GB"/>
                    </a:p>
                  </a:txBody>
                  <a:tcPr/>
                </a:tc>
                <a:tc>
                  <a:txBody>
                    <a:bodyPr/>
                    <a:lstStyle/>
                    <a:p>
                      <a:pPr>
                        <a:lnSpc>
                          <a:spcPct val="107000"/>
                        </a:lnSpc>
                        <a:spcAft>
                          <a:spcPts val="800"/>
                        </a:spcAft>
                      </a:pPr>
                      <a:r>
                        <a:rPr lang="en-GB" sz="1000">
                          <a:effectLst/>
                        </a:rPr>
                        <a:t>17:30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Wheelbarrow racing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3928420385"/>
                  </a:ext>
                </a:extLst>
              </a:tr>
              <a:tr h="191316">
                <a:tc vMerge="1">
                  <a:txBody>
                    <a:bodyPr/>
                    <a:lstStyle/>
                    <a:p>
                      <a:endParaRPr lang="en-GB"/>
                    </a:p>
                  </a:txBody>
                  <a:tcPr/>
                </a:tc>
                <a:tc>
                  <a:txBody>
                    <a:bodyPr/>
                    <a:lstStyle/>
                    <a:p>
                      <a:pPr>
                        <a:lnSpc>
                          <a:spcPct val="107000"/>
                        </a:lnSpc>
                        <a:spcAft>
                          <a:spcPts val="800"/>
                        </a:spcAft>
                      </a:pPr>
                      <a:r>
                        <a:rPr lang="en-GB" sz="1000">
                          <a:effectLst/>
                        </a:rPr>
                        <a:t>19:00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Thaxted Morris Men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Church Street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2675274632"/>
                  </a:ext>
                </a:extLst>
              </a:tr>
              <a:tr h="191316">
                <a:tc vMerge="1">
                  <a:txBody>
                    <a:bodyPr/>
                    <a:lstStyle/>
                    <a:p>
                      <a:endParaRPr lang="en-GB"/>
                    </a:p>
                  </a:txBody>
                  <a:tcPr/>
                </a:tc>
                <a:tc>
                  <a:txBody>
                    <a:bodyPr/>
                    <a:lstStyle/>
                    <a:p>
                      <a:pPr>
                        <a:lnSpc>
                          <a:spcPct val="107000"/>
                        </a:lnSpc>
                        <a:spcAft>
                          <a:spcPts val="800"/>
                        </a:spcAft>
                      </a:pPr>
                      <a:r>
                        <a:rPr lang="en-GB" sz="1000">
                          <a:effectLst/>
                        </a:rPr>
                        <a:t>20:00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Live Music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4052067557"/>
                  </a:ext>
                </a:extLst>
              </a:tr>
              <a:tr h="191316">
                <a:tc vMerge="1">
                  <a:txBody>
                    <a:bodyPr/>
                    <a:lstStyle/>
                    <a:p>
                      <a:endParaRPr lang="en-GB"/>
                    </a:p>
                  </a:txBody>
                  <a:tcPr/>
                </a:tc>
                <a:tc>
                  <a:txBody>
                    <a:bodyPr/>
                    <a:lstStyle/>
                    <a:p>
                      <a:pPr>
                        <a:lnSpc>
                          <a:spcPct val="107000"/>
                        </a:lnSpc>
                        <a:spcAft>
                          <a:spcPts val="800"/>
                        </a:spcAft>
                      </a:pPr>
                      <a:r>
                        <a:rPr lang="en-GB" sz="1000">
                          <a:effectLst/>
                        </a:rPr>
                        <a:t>21:30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Beacon lighting parade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TBC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4211541825"/>
                  </a:ext>
                </a:extLst>
              </a:tr>
              <a:tr h="191316">
                <a:tc vMerge="1">
                  <a:txBody>
                    <a:bodyPr/>
                    <a:lstStyle/>
                    <a:p>
                      <a:endParaRPr lang="en-GB"/>
                    </a:p>
                  </a:txBody>
                  <a:tcPr/>
                </a:tc>
                <a:tc>
                  <a:txBody>
                    <a:bodyPr/>
                    <a:lstStyle/>
                    <a:p>
                      <a:pPr>
                        <a:lnSpc>
                          <a:spcPct val="107000"/>
                        </a:lnSpc>
                        <a:spcAft>
                          <a:spcPts val="800"/>
                        </a:spcAft>
                      </a:pPr>
                      <a:r>
                        <a:rPr lang="en-GB" sz="1000">
                          <a:effectLst/>
                        </a:rPr>
                        <a:t>20:00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a:effectLst/>
                        </a:rPr>
                        <a:t>Lighting of Beacon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tc>
                  <a:txBody>
                    <a:bodyPr/>
                    <a:lstStyle/>
                    <a:p>
                      <a:pPr>
                        <a:lnSpc>
                          <a:spcPct val="107000"/>
                        </a:lnSpc>
                        <a:spcAft>
                          <a:spcPts val="800"/>
                        </a:spcAft>
                      </a:pPr>
                      <a:r>
                        <a:rPr lang="en-GB" sz="1000" dirty="0">
                          <a:effectLst/>
                        </a:rPr>
                        <a:t>TBC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136" marR="60136" marT="0" marB="0"/>
                </a:tc>
                <a:extLst>
                  <a:ext uri="{0D108BD9-81ED-4DB2-BD59-A6C34878D82A}">
                    <a16:rowId xmlns:a16="http://schemas.microsoft.com/office/drawing/2014/main" val="2359274440"/>
                  </a:ext>
                </a:extLst>
              </a:tr>
            </a:tbl>
          </a:graphicData>
        </a:graphic>
      </p:graphicFrame>
      <p:sp>
        <p:nvSpPr>
          <p:cNvPr id="7" name="Rectangle 1">
            <a:extLst>
              <a:ext uri="{FF2B5EF4-FFF2-40B4-BE49-F238E27FC236}">
                <a16:creationId xmlns:a16="http://schemas.microsoft.com/office/drawing/2014/main" id="{AB9EBB52-AD3D-4CA4-A181-1198637BA8C2}"/>
              </a:ext>
            </a:extLst>
          </p:cNvPr>
          <p:cNvSpPr>
            <a:spLocks noChangeArrowheads="1"/>
          </p:cNvSpPr>
          <p:nvPr/>
        </p:nvSpPr>
        <p:spPr bwMode="auto">
          <a:xfrm>
            <a:off x="899592" y="107629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Timetable of events</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54984F20-F7DB-4869-A337-EB610624C3E8}"/>
              </a:ext>
            </a:extLst>
          </p:cNvPr>
          <p:cNvPicPr>
            <a:picLocks noChangeAspect="1"/>
          </p:cNvPicPr>
          <p:nvPr/>
        </p:nvPicPr>
        <p:blipFill>
          <a:blip r:embed="rId3"/>
          <a:stretch>
            <a:fillRect/>
          </a:stretch>
        </p:blipFill>
        <p:spPr>
          <a:xfrm>
            <a:off x="6300192" y="692696"/>
            <a:ext cx="1779762" cy="1521514"/>
          </a:xfrm>
          <a:prstGeom prst="rect">
            <a:avLst/>
          </a:prstGeom>
        </p:spPr>
      </p:pic>
    </p:spTree>
    <p:extLst>
      <p:ext uri="{BB962C8B-B14F-4D97-AF65-F5344CB8AC3E}">
        <p14:creationId xmlns:p14="http://schemas.microsoft.com/office/powerpoint/2010/main" val="16820864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AB9EBB52-AD3D-4CA4-A181-1198637BA8C2}"/>
              </a:ext>
            </a:extLst>
          </p:cNvPr>
          <p:cNvSpPr>
            <a:spLocks noChangeArrowheads="1"/>
          </p:cNvSpPr>
          <p:nvPr/>
        </p:nvSpPr>
        <p:spPr bwMode="auto">
          <a:xfrm>
            <a:off x="971600" y="79883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Timetable of events</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54984F20-F7DB-4869-A337-EB610624C3E8}"/>
              </a:ext>
            </a:extLst>
          </p:cNvPr>
          <p:cNvPicPr>
            <a:picLocks noChangeAspect="1"/>
          </p:cNvPicPr>
          <p:nvPr/>
        </p:nvPicPr>
        <p:blipFill>
          <a:blip r:embed="rId3"/>
          <a:stretch>
            <a:fillRect/>
          </a:stretch>
        </p:blipFill>
        <p:spPr>
          <a:xfrm>
            <a:off x="7164288" y="508293"/>
            <a:ext cx="1521457" cy="1300690"/>
          </a:xfrm>
          <a:prstGeom prst="rect">
            <a:avLst/>
          </a:prstGeom>
        </p:spPr>
      </p:pic>
      <p:graphicFrame>
        <p:nvGraphicFramePr>
          <p:cNvPr id="2" name="Table 1">
            <a:extLst>
              <a:ext uri="{FF2B5EF4-FFF2-40B4-BE49-F238E27FC236}">
                <a16:creationId xmlns:a16="http://schemas.microsoft.com/office/drawing/2014/main" id="{95F6AED5-A392-433B-AA7E-CE5D684982D5}"/>
              </a:ext>
            </a:extLst>
          </p:cNvPr>
          <p:cNvGraphicFramePr>
            <a:graphicFrameLocks noGrp="1"/>
          </p:cNvGraphicFramePr>
          <p:nvPr>
            <p:extLst>
              <p:ext uri="{D42A27DB-BD31-4B8C-83A1-F6EECF244321}">
                <p14:modId xmlns:p14="http://schemas.microsoft.com/office/powerpoint/2010/main" val="61875852"/>
              </p:ext>
            </p:extLst>
          </p:nvPr>
        </p:nvGraphicFramePr>
        <p:xfrm>
          <a:off x="971600" y="1628800"/>
          <a:ext cx="6619067" cy="4430369"/>
        </p:xfrm>
        <a:graphic>
          <a:graphicData uri="http://schemas.openxmlformats.org/drawingml/2006/table">
            <a:tbl>
              <a:tblPr firstRow="1" firstCol="1" bandRow="1">
                <a:tableStyleId>{5C22544A-7EE6-4342-B048-85BDC9FD1C3A}</a:tableStyleId>
              </a:tblPr>
              <a:tblGrid>
                <a:gridCol w="873406">
                  <a:extLst>
                    <a:ext uri="{9D8B030D-6E8A-4147-A177-3AD203B41FA5}">
                      <a16:colId xmlns:a16="http://schemas.microsoft.com/office/drawing/2014/main" val="46328935"/>
                    </a:ext>
                  </a:extLst>
                </a:gridCol>
                <a:gridCol w="1286834">
                  <a:extLst>
                    <a:ext uri="{9D8B030D-6E8A-4147-A177-3AD203B41FA5}">
                      <a16:colId xmlns:a16="http://schemas.microsoft.com/office/drawing/2014/main" val="568187449"/>
                    </a:ext>
                  </a:extLst>
                </a:gridCol>
                <a:gridCol w="3407586">
                  <a:extLst>
                    <a:ext uri="{9D8B030D-6E8A-4147-A177-3AD203B41FA5}">
                      <a16:colId xmlns:a16="http://schemas.microsoft.com/office/drawing/2014/main" val="3485521460"/>
                    </a:ext>
                  </a:extLst>
                </a:gridCol>
                <a:gridCol w="1051241">
                  <a:extLst>
                    <a:ext uri="{9D8B030D-6E8A-4147-A177-3AD203B41FA5}">
                      <a16:colId xmlns:a16="http://schemas.microsoft.com/office/drawing/2014/main" val="2028625371"/>
                    </a:ext>
                  </a:extLst>
                </a:gridCol>
              </a:tblGrid>
              <a:tr h="300531">
                <a:tc rowSpan="3">
                  <a:txBody>
                    <a:bodyPr/>
                    <a:lstStyle/>
                    <a:p>
                      <a:pPr>
                        <a:lnSpc>
                          <a:spcPct val="107000"/>
                        </a:lnSpc>
                        <a:spcAft>
                          <a:spcPts val="800"/>
                        </a:spcAft>
                      </a:pPr>
                      <a:r>
                        <a:rPr lang="en-GB" sz="900" dirty="0">
                          <a:effectLst/>
                        </a:rPr>
                        <a:t>Friday 3</a:t>
                      </a:r>
                      <a:r>
                        <a:rPr lang="en-GB" sz="900" baseline="30000" dirty="0">
                          <a:effectLst/>
                        </a:rPr>
                        <a:t>rd</a:t>
                      </a:r>
                      <a:r>
                        <a:rPr lang="en-GB" sz="900" dirty="0">
                          <a:effectLst/>
                        </a:rPr>
                        <a:t> June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10:00?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Church Breakfast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St Mary’s Church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2637934494"/>
                  </a:ext>
                </a:extLst>
              </a:tr>
              <a:tr h="300664">
                <a:tc vMerge="1">
                  <a:txBody>
                    <a:bodyPr/>
                    <a:lstStyle/>
                    <a:p>
                      <a:endParaRPr lang="en-GB"/>
                    </a:p>
                  </a:txBody>
                  <a:tcPr/>
                </a:tc>
                <a:tc>
                  <a:txBody>
                    <a:bodyPr/>
                    <a:lstStyle/>
                    <a:p>
                      <a:pPr>
                        <a:lnSpc>
                          <a:spcPct val="107000"/>
                        </a:lnSpc>
                        <a:spcAft>
                          <a:spcPts val="800"/>
                        </a:spcAft>
                      </a:pPr>
                      <a:r>
                        <a:rPr lang="en-GB" sz="900">
                          <a:effectLst/>
                        </a:rPr>
                        <a:t>11:00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dirty="0">
                          <a:effectLst/>
                        </a:rPr>
                        <a:t>Live stream of National service from London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4109981377"/>
                  </a:ext>
                </a:extLst>
              </a:tr>
              <a:tr h="311462">
                <a:tc vMerge="1">
                  <a:txBody>
                    <a:bodyPr/>
                    <a:lstStyle/>
                    <a:p>
                      <a:endParaRPr lang="en-GB"/>
                    </a:p>
                  </a:txBody>
                  <a:tcPr/>
                </a:tc>
                <a:tc>
                  <a:txBody>
                    <a:bodyPr/>
                    <a:lstStyle/>
                    <a:p>
                      <a:pPr>
                        <a:lnSpc>
                          <a:spcPct val="107000"/>
                        </a:lnSpc>
                        <a:spcAft>
                          <a:spcPts val="800"/>
                        </a:spcAft>
                      </a:pPr>
                      <a:r>
                        <a:rPr lang="en-GB" sz="900">
                          <a:effectLst/>
                        </a:rPr>
                        <a:t>Pm</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Afternoon teas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Congregational Church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710969551"/>
                  </a:ext>
                </a:extLst>
              </a:tr>
              <a:tr h="311462">
                <a:tc rowSpan="2">
                  <a:txBody>
                    <a:bodyPr/>
                    <a:lstStyle/>
                    <a:p>
                      <a:pPr>
                        <a:lnSpc>
                          <a:spcPct val="107000"/>
                        </a:lnSpc>
                        <a:spcAft>
                          <a:spcPts val="800"/>
                        </a:spcAft>
                      </a:pPr>
                      <a:r>
                        <a:rPr lang="en-GB" sz="900">
                          <a:effectLst/>
                        </a:rPr>
                        <a:t>Saturday 4</a:t>
                      </a:r>
                      <a:r>
                        <a:rPr lang="en-GB" sz="900" baseline="30000">
                          <a:effectLst/>
                        </a:rPr>
                        <a:t>th</a:t>
                      </a:r>
                      <a:r>
                        <a:rPr lang="en-GB" sz="900">
                          <a:effectLst/>
                        </a:rPr>
                        <a:t> June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10:30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Bumpstead Royal Trail – judging of best dressed house &amp; scarecrow</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Village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1180107723"/>
                  </a:ext>
                </a:extLst>
              </a:tr>
              <a:tr h="152208">
                <a:tc vMerge="1">
                  <a:txBody>
                    <a:bodyPr/>
                    <a:lstStyle/>
                    <a:p>
                      <a:endParaRPr lang="en-GB"/>
                    </a:p>
                  </a:txBody>
                  <a:tcPr/>
                </a:tc>
                <a:tc>
                  <a:txBody>
                    <a:bodyPr/>
                    <a:lstStyle/>
                    <a:p>
                      <a:pPr>
                        <a:lnSpc>
                          <a:spcPct val="107000"/>
                        </a:lnSpc>
                        <a:spcAft>
                          <a:spcPts val="800"/>
                        </a:spcAft>
                      </a:pPr>
                      <a:r>
                        <a:rPr lang="en-GB" sz="900">
                          <a:effectLst/>
                        </a:rPr>
                        <a: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Invite your neighbours for morning Tea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Village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1233467401"/>
                  </a:ext>
                </a:extLst>
              </a:tr>
              <a:tr h="152208">
                <a:tc rowSpan="14">
                  <a:txBody>
                    <a:bodyPr/>
                    <a:lstStyle/>
                    <a:p>
                      <a:pPr>
                        <a:lnSpc>
                          <a:spcPct val="107000"/>
                        </a:lnSpc>
                        <a:spcAft>
                          <a:spcPts val="800"/>
                        </a:spcAft>
                      </a:pPr>
                      <a:r>
                        <a:rPr lang="en-GB" sz="900">
                          <a:effectLst/>
                        </a:rPr>
                        <a:t>Sunday 5</a:t>
                      </a:r>
                      <a:r>
                        <a:rPr lang="en-GB" sz="900" baseline="30000">
                          <a:effectLst/>
                        </a:rPr>
                        <a:t>th</a:t>
                      </a:r>
                      <a:r>
                        <a:rPr lang="en-GB" sz="900">
                          <a:effectLst/>
                        </a:rPr>
                        <a:t> June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13:30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Village picnic</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Camping Close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939837143"/>
                  </a:ext>
                </a:extLst>
              </a:tr>
              <a:tr h="152208">
                <a:tc vMerge="1">
                  <a:txBody>
                    <a:bodyPr/>
                    <a:lstStyle/>
                    <a:p>
                      <a:endParaRPr lang="en-GB"/>
                    </a:p>
                  </a:txBody>
                  <a:tcPr/>
                </a:tc>
                <a:tc>
                  <a:txBody>
                    <a:bodyPr/>
                    <a:lstStyle/>
                    <a:p>
                      <a:pPr>
                        <a:lnSpc>
                          <a:spcPct val="107000"/>
                        </a:lnSpc>
                        <a:spcAft>
                          <a:spcPts val="800"/>
                        </a:spcAft>
                      </a:pPr>
                      <a:r>
                        <a:rPr lang="en-GB" sz="900">
                          <a:effectLst/>
                        </a:rPr>
                        <a:t>14:00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Cavell Community Choir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720690879"/>
                  </a:ext>
                </a:extLst>
              </a:tr>
              <a:tr h="152208">
                <a:tc vMerge="1">
                  <a:txBody>
                    <a:bodyPr/>
                    <a:lstStyle/>
                    <a:p>
                      <a:endParaRPr lang="en-GB"/>
                    </a:p>
                  </a:txBody>
                  <a:tcPr/>
                </a:tc>
                <a:tc>
                  <a:txBody>
                    <a:bodyPr/>
                    <a:lstStyle/>
                    <a:p>
                      <a:pPr>
                        <a:lnSpc>
                          <a:spcPct val="107000"/>
                        </a:lnSpc>
                        <a:spcAft>
                          <a:spcPts val="800"/>
                        </a:spcAft>
                      </a:pPr>
                      <a:r>
                        <a:rPr lang="en-GB" sz="900">
                          <a:effectLst/>
                        </a:rPr>
                        <a:t>14:30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Dog show</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Camping Close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926557874"/>
                  </a:ext>
                </a:extLst>
              </a:tr>
              <a:tr h="300664">
                <a:tc vMerge="1">
                  <a:txBody>
                    <a:bodyPr/>
                    <a:lstStyle/>
                    <a:p>
                      <a:endParaRPr lang="en-GB"/>
                    </a:p>
                  </a:txBody>
                  <a:tcPr/>
                </a:tc>
                <a:tc>
                  <a:txBody>
                    <a:bodyPr/>
                    <a:lstStyle/>
                    <a:p>
                      <a:pPr>
                        <a:lnSpc>
                          <a:spcPct val="107000"/>
                        </a:lnSpc>
                        <a:spcAft>
                          <a:spcPts val="800"/>
                        </a:spcAft>
                      </a:pPr>
                      <a:r>
                        <a:rPr lang="en-GB" sz="900">
                          <a:effectLst/>
                        </a:rPr>
                        <a:t>14:30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Afternoon teas at Church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St Mary’s Church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911246916"/>
                  </a:ext>
                </a:extLst>
              </a:tr>
              <a:tr h="152208">
                <a:tc vMerge="1">
                  <a:txBody>
                    <a:bodyPr/>
                    <a:lstStyle/>
                    <a:p>
                      <a:endParaRPr lang="en-GB"/>
                    </a:p>
                  </a:txBody>
                  <a:tcPr/>
                </a:tc>
                <a:tc>
                  <a:txBody>
                    <a:bodyPr/>
                    <a:lstStyle/>
                    <a:p>
                      <a:pPr>
                        <a:lnSpc>
                          <a:spcPct val="107000"/>
                        </a:lnSpc>
                        <a:spcAft>
                          <a:spcPts val="800"/>
                        </a:spcAft>
                      </a:pPr>
                      <a:r>
                        <a:rPr lang="en-GB" sz="900">
                          <a:effectLst/>
                        </a:rPr>
                        <a:t>15:00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Children’s Races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3555494234"/>
                  </a:ext>
                </a:extLst>
              </a:tr>
              <a:tr h="300664">
                <a:tc vMerge="1">
                  <a:txBody>
                    <a:bodyPr/>
                    <a:lstStyle/>
                    <a:p>
                      <a:endParaRPr lang="en-GB"/>
                    </a:p>
                  </a:txBody>
                  <a:tcPr/>
                </a:tc>
                <a:tc>
                  <a:txBody>
                    <a:bodyPr/>
                    <a:lstStyle/>
                    <a:p>
                      <a:pPr>
                        <a:lnSpc>
                          <a:spcPct val="107000"/>
                        </a:lnSpc>
                        <a:spcAft>
                          <a:spcPts val="800"/>
                        </a:spcAft>
                      </a:pPr>
                      <a:r>
                        <a:rPr lang="en-GB" sz="900">
                          <a:effectLst/>
                        </a:rPr>
                        <a:t>15:10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Her Majesty’s Handicap Three-legged race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3622518577"/>
                  </a:ext>
                </a:extLst>
              </a:tr>
              <a:tr h="311462">
                <a:tc vMerge="1">
                  <a:txBody>
                    <a:bodyPr/>
                    <a:lstStyle/>
                    <a:p>
                      <a:endParaRPr lang="en-GB"/>
                    </a:p>
                  </a:txBody>
                  <a:tcPr/>
                </a:tc>
                <a:tc>
                  <a:txBody>
                    <a:bodyPr/>
                    <a:lstStyle/>
                    <a:p>
                      <a:pPr>
                        <a:lnSpc>
                          <a:spcPct val="107000"/>
                        </a:lnSpc>
                        <a:spcAft>
                          <a:spcPts val="800"/>
                        </a:spcAft>
                      </a:pPr>
                      <a:r>
                        <a:rPr lang="en-GB" sz="900">
                          <a:effectLst/>
                        </a:rPr>
                        <a:t>15:40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Her Majesty’s Gold Egg cup – Egg &amp; Spoon Race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2295852376"/>
                  </a:ext>
                </a:extLst>
              </a:tr>
              <a:tr h="311462">
                <a:tc vMerge="1">
                  <a:txBody>
                    <a:bodyPr/>
                    <a:lstStyle/>
                    <a:p>
                      <a:endParaRPr lang="en-GB"/>
                    </a:p>
                  </a:txBody>
                  <a:tcPr/>
                </a:tc>
                <a:tc>
                  <a:txBody>
                    <a:bodyPr/>
                    <a:lstStyle/>
                    <a:p>
                      <a:pPr>
                        <a:lnSpc>
                          <a:spcPct val="107000"/>
                        </a:lnSpc>
                        <a:spcAft>
                          <a:spcPts val="800"/>
                        </a:spcAft>
                      </a:pPr>
                      <a:r>
                        <a:rPr lang="en-GB" sz="900">
                          <a:effectLst/>
                        </a:rPr>
                        <a:t>16:10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Her Majesty’s Platinum Jubilee Stakes – Mixed tug-of-war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3202954324"/>
                  </a:ext>
                </a:extLst>
              </a:tr>
              <a:tr h="311462">
                <a:tc vMerge="1">
                  <a:txBody>
                    <a:bodyPr/>
                    <a:lstStyle/>
                    <a:p>
                      <a:endParaRPr lang="en-GB"/>
                    </a:p>
                  </a:txBody>
                  <a:tcPr/>
                </a:tc>
                <a:tc>
                  <a:txBody>
                    <a:bodyPr/>
                    <a:lstStyle/>
                    <a:p>
                      <a:pPr>
                        <a:lnSpc>
                          <a:spcPct val="107000"/>
                        </a:lnSpc>
                        <a:spcAft>
                          <a:spcPts val="800"/>
                        </a:spcAft>
                      </a:pPr>
                      <a:r>
                        <a:rPr lang="en-GB" sz="900">
                          <a:effectLst/>
                        </a:rPr>
                        <a:t>17:00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Her Majesty’s Annus Horribilis Stakes – Sack Races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89053925"/>
                  </a:ext>
                </a:extLst>
              </a:tr>
              <a:tr h="152208">
                <a:tc vMerge="1">
                  <a:txBody>
                    <a:bodyPr/>
                    <a:lstStyle/>
                    <a:p>
                      <a:endParaRPr lang="en-GB"/>
                    </a:p>
                  </a:txBody>
                  <a:tcPr/>
                </a:tc>
                <a:tc>
                  <a:txBody>
                    <a:bodyPr/>
                    <a:lstStyle/>
                    <a:p>
                      <a:pPr>
                        <a:lnSpc>
                          <a:spcPct val="107000"/>
                        </a:lnSpc>
                        <a:spcAft>
                          <a:spcPts val="800"/>
                        </a:spcAft>
                      </a:pPr>
                      <a:r>
                        <a:rPr lang="en-GB" sz="900">
                          <a:effectLst/>
                        </a:rPr>
                        <a:t>17:30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The Ribbon Races – Red, white &amp; blue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2398221566"/>
                  </a:ext>
                </a:extLst>
              </a:tr>
              <a:tr h="152208">
                <a:tc vMerge="1">
                  <a:txBody>
                    <a:bodyPr/>
                    <a:lstStyle/>
                    <a:p>
                      <a:endParaRPr lang="en-GB"/>
                    </a:p>
                  </a:txBody>
                  <a:tcPr/>
                </a:tc>
                <a:tc>
                  <a:txBody>
                    <a:bodyPr/>
                    <a:lstStyle/>
                    <a:p>
                      <a:pPr>
                        <a:lnSpc>
                          <a:spcPct val="107000"/>
                        </a:lnSpc>
                        <a:spcAft>
                          <a:spcPts val="800"/>
                        </a:spcAft>
                      </a:pPr>
                      <a:r>
                        <a:rPr lang="en-GB" sz="900">
                          <a:effectLst/>
                        </a:rPr>
                        <a:t>18:00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Welly Throwing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1083581469"/>
                  </a:ext>
                </a:extLst>
              </a:tr>
              <a:tr h="300664">
                <a:tc vMerge="1">
                  <a:txBody>
                    <a:bodyPr/>
                    <a:lstStyle/>
                    <a:p>
                      <a:endParaRPr lang="en-GB"/>
                    </a:p>
                  </a:txBody>
                  <a:tcPr/>
                </a:tc>
                <a:tc>
                  <a:txBody>
                    <a:bodyPr/>
                    <a:lstStyle/>
                    <a:p>
                      <a:pPr>
                        <a:lnSpc>
                          <a:spcPct val="107000"/>
                        </a:lnSpc>
                        <a:spcAft>
                          <a:spcPts val="800"/>
                        </a:spcAft>
                      </a:pPr>
                      <a:r>
                        <a:rPr lang="en-GB" sz="900">
                          <a:effectLst/>
                        </a:rPr>
                        <a:t>18:00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Arena closes – Entertainment at Village Hall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Village Hall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721152317"/>
                  </a:ext>
                </a:extLst>
              </a:tr>
              <a:tr h="152208">
                <a:tc vMerge="1">
                  <a:txBody>
                    <a:bodyPr/>
                    <a:lstStyle/>
                    <a:p>
                      <a:endParaRPr lang="en-GB"/>
                    </a:p>
                  </a:txBody>
                  <a:tcPr/>
                </a:tc>
                <a:tc>
                  <a:txBody>
                    <a:bodyPr/>
                    <a:lstStyle/>
                    <a:p>
                      <a:pPr>
                        <a:lnSpc>
                          <a:spcPct val="107000"/>
                        </a:lnSpc>
                        <a:spcAft>
                          <a:spcPts val="800"/>
                        </a:spcAft>
                      </a:pPr>
                      <a:r>
                        <a:rPr lang="en-GB" sz="900">
                          <a:effectLst/>
                        </a:rPr>
                        <a:t>13-13-22:00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Bar run by Fox &amp; Hounds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Village Hall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472939431"/>
                  </a:ext>
                </a:extLst>
              </a:tr>
              <a:tr h="152208">
                <a:tc vMerge="1">
                  <a:txBody>
                    <a:bodyPr/>
                    <a:lstStyle/>
                    <a:p>
                      <a:endParaRPr lang="en-GB"/>
                    </a:p>
                  </a:txBody>
                  <a:tcPr/>
                </a:tc>
                <a:tc>
                  <a:txBody>
                    <a:bodyPr/>
                    <a:lstStyle/>
                    <a:p>
                      <a:pPr>
                        <a:lnSpc>
                          <a:spcPct val="107000"/>
                        </a:lnSpc>
                        <a:spcAft>
                          <a:spcPts val="800"/>
                        </a:spcAft>
                      </a:pPr>
                      <a:r>
                        <a:rPr lang="en-GB" sz="900">
                          <a:effectLst/>
                        </a:rPr>
                        <a:t>13:00 – evening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a:effectLst/>
                        </a:rPr>
                        <a:t>Street Food &amp; Ice Cream</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tc>
                  <a:txBody>
                    <a:bodyPr/>
                    <a:lstStyle/>
                    <a:p>
                      <a:pPr>
                        <a:lnSpc>
                          <a:spcPct val="107000"/>
                        </a:lnSpc>
                        <a:spcAft>
                          <a:spcPts val="800"/>
                        </a:spcAft>
                      </a:pPr>
                      <a:r>
                        <a:rPr lang="en-GB" sz="900" dirty="0">
                          <a:effectLst/>
                        </a:rPr>
                        <a:t>Camping Close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14" marR="57914" marT="0" marB="0"/>
                </a:tc>
                <a:extLst>
                  <a:ext uri="{0D108BD9-81ED-4DB2-BD59-A6C34878D82A}">
                    <a16:rowId xmlns:a16="http://schemas.microsoft.com/office/drawing/2014/main" val="403063901"/>
                  </a:ext>
                </a:extLst>
              </a:tr>
            </a:tbl>
          </a:graphicData>
        </a:graphic>
      </p:graphicFrame>
    </p:spTree>
    <p:extLst>
      <p:ext uri="{BB962C8B-B14F-4D97-AF65-F5344CB8AC3E}">
        <p14:creationId xmlns:p14="http://schemas.microsoft.com/office/powerpoint/2010/main" val="12924448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266" y="3356992"/>
            <a:ext cx="7207166" cy="960219"/>
          </a:xfrm>
        </p:spPr>
        <p:txBody>
          <a:bodyPr>
            <a:normAutofit fontScale="90000"/>
          </a:bodyPr>
          <a:lstStyle/>
          <a:p>
            <a:pPr algn="ctr"/>
            <a:r>
              <a:rPr lang="en-GB" dirty="0"/>
              <a:t>County Councillor </a:t>
            </a:r>
            <a:br>
              <a:rPr lang="en-GB" dirty="0"/>
            </a:br>
            <a:r>
              <a:rPr lang="en-GB" dirty="0"/>
              <a:t>Cllr Peter Schwier </a:t>
            </a:r>
            <a:br>
              <a:rPr lang="en-GB" dirty="0"/>
            </a:br>
            <a:r>
              <a:rPr lang="en-GB" dirty="0"/>
              <a:t>Cllr.Peter.Schwier@essex.gov.uk</a:t>
            </a:r>
          </a:p>
        </p:txBody>
      </p:sp>
    </p:spTree>
    <p:extLst>
      <p:ext uri="{BB962C8B-B14F-4D97-AF65-F5344CB8AC3E}">
        <p14:creationId xmlns:p14="http://schemas.microsoft.com/office/powerpoint/2010/main" val="3550798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266" y="4365104"/>
            <a:ext cx="6637468" cy="960219"/>
          </a:xfrm>
        </p:spPr>
        <p:txBody>
          <a:bodyPr>
            <a:normAutofit fontScale="90000"/>
          </a:bodyPr>
          <a:lstStyle/>
          <a:p>
            <a:pPr algn="ctr"/>
            <a:r>
              <a:rPr lang="en-GB" dirty="0"/>
              <a:t>District Councillor</a:t>
            </a:r>
            <a:br>
              <a:rPr lang="en-GB" dirty="0"/>
            </a:br>
            <a:r>
              <a:rPr lang="en-GB" dirty="0"/>
              <a:t>Cllr Diana Garrod</a:t>
            </a:r>
            <a:br>
              <a:rPr lang="en-GB" dirty="0"/>
            </a:br>
            <a:r>
              <a:rPr lang="en-GB" sz="3600" dirty="0"/>
              <a:t>cllr.dgarrod@braintree.gov.uk</a:t>
            </a:r>
            <a:br>
              <a:rPr lang="en-GB" dirty="0"/>
            </a:br>
            <a:br>
              <a:rPr lang="en-GB" dirty="0"/>
            </a:br>
            <a:endParaRPr lang="en-GB" dirty="0"/>
          </a:p>
        </p:txBody>
      </p:sp>
    </p:spTree>
    <p:extLst>
      <p:ext uri="{BB962C8B-B14F-4D97-AF65-F5344CB8AC3E}">
        <p14:creationId xmlns:p14="http://schemas.microsoft.com/office/powerpoint/2010/main" val="30744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2492896"/>
            <a:ext cx="6637468" cy="1728192"/>
          </a:xfrm>
        </p:spPr>
        <p:txBody>
          <a:bodyPr>
            <a:normAutofit/>
          </a:bodyPr>
          <a:lstStyle/>
          <a:p>
            <a:pPr algn="ctr"/>
            <a:r>
              <a:rPr lang="en-GB" dirty="0"/>
              <a:t>Chairman’s Report</a:t>
            </a:r>
            <a:br>
              <a:rPr lang="en-GB" dirty="0"/>
            </a:br>
            <a:r>
              <a:rPr lang="en-GB" dirty="0"/>
              <a:t>Cllr Kerry Barnes</a:t>
            </a:r>
            <a:br>
              <a:rPr lang="en-GB" dirty="0"/>
            </a:br>
            <a:r>
              <a:rPr lang="en-GB" sz="2700" dirty="0"/>
              <a:t>chairman@steeplebumpstead-pc.org</a:t>
            </a:r>
          </a:p>
        </p:txBody>
      </p:sp>
    </p:spTree>
    <p:extLst>
      <p:ext uri="{BB962C8B-B14F-4D97-AF65-F5344CB8AC3E}">
        <p14:creationId xmlns:p14="http://schemas.microsoft.com/office/powerpoint/2010/main" val="3573036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a:bodyPr>
          <a:lstStyle/>
          <a:p>
            <a:r>
              <a:rPr lang="en-GB" sz="2800" dirty="0"/>
              <a:t>So what did we spend your money on?</a:t>
            </a:r>
          </a:p>
        </p:txBody>
      </p:sp>
      <p:graphicFrame>
        <p:nvGraphicFramePr>
          <p:cNvPr id="4" name="Table 3"/>
          <p:cNvGraphicFramePr>
            <a:graphicFrameLocks noGrp="1"/>
          </p:cNvGraphicFramePr>
          <p:nvPr>
            <p:extLst>
              <p:ext uri="{D42A27DB-BD31-4B8C-83A1-F6EECF244321}">
                <p14:modId xmlns:p14="http://schemas.microsoft.com/office/powerpoint/2010/main" val="2313439781"/>
              </p:ext>
            </p:extLst>
          </p:nvPr>
        </p:nvGraphicFramePr>
        <p:xfrm>
          <a:off x="1115616" y="1772816"/>
          <a:ext cx="7128792" cy="3765624"/>
        </p:xfrm>
        <a:graphic>
          <a:graphicData uri="http://schemas.openxmlformats.org/drawingml/2006/table">
            <a:tbl>
              <a:tblPr firstRow="1" bandRow="1">
                <a:tableStyleId>{5C22544A-7EE6-4342-B048-85BDC9FD1C3A}</a:tableStyleId>
              </a:tblPr>
              <a:tblGrid>
                <a:gridCol w="5281392">
                  <a:extLst>
                    <a:ext uri="{9D8B030D-6E8A-4147-A177-3AD203B41FA5}">
                      <a16:colId xmlns:a16="http://schemas.microsoft.com/office/drawing/2014/main" val="20000"/>
                    </a:ext>
                  </a:extLst>
                </a:gridCol>
                <a:gridCol w="1847400">
                  <a:extLst>
                    <a:ext uri="{9D8B030D-6E8A-4147-A177-3AD203B41FA5}">
                      <a16:colId xmlns:a16="http://schemas.microsoft.com/office/drawing/2014/main" val="20001"/>
                    </a:ext>
                  </a:extLst>
                </a:gridCol>
              </a:tblGrid>
              <a:tr h="332735">
                <a:tc>
                  <a:txBody>
                    <a:bodyPr/>
                    <a:lstStyle/>
                    <a:p>
                      <a:r>
                        <a:rPr lang="en-GB" dirty="0"/>
                        <a:t>Description</a:t>
                      </a:r>
                    </a:p>
                  </a:txBody>
                  <a:tcPr/>
                </a:tc>
                <a:tc>
                  <a:txBody>
                    <a:bodyPr/>
                    <a:lstStyle/>
                    <a:p>
                      <a:r>
                        <a:rPr lang="en-GB" dirty="0"/>
                        <a:t>Amount</a:t>
                      </a:r>
                    </a:p>
                  </a:txBody>
                  <a:tcPr/>
                </a:tc>
                <a:extLst>
                  <a:ext uri="{0D108BD9-81ED-4DB2-BD59-A6C34878D82A}">
                    <a16:rowId xmlns:a16="http://schemas.microsoft.com/office/drawing/2014/main" val="10000"/>
                  </a:ext>
                </a:extLst>
              </a:tr>
              <a:tr h="332735">
                <a:tc>
                  <a:txBody>
                    <a:bodyPr/>
                    <a:lstStyle/>
                    <a:p>
                      <a:r>
                        <a:rPr lang="en-GB" sz="1600" dirty="0"/>
                        <a:t>Camping Close and Play Equipment</a:t>
                      </a:r>
                    </a:p>
                  </a:txBody>
                  <a:tcPr/>
                </a:tc>
                <a:tc>
                  <a:txBody>
                    <a:bodyPr/>
                    <a:lstStyle/>
                    <a:p>
                      <a:r>
                        <a:rPr lang="en-GB" sz="1600" dirty="0"/>
                        <a:t>£11,342</a:t>
                      </a:r>
                    </a:p>
                  </a:txBody>
                  <a:tcPr/>
                </a:tc>
                <a:extLst>
                  <a:ext uri="{0D108BD9-81ED-4DB2-BD59-A6C34878D82A}">
                    <a16:rowId xmlns:a16="http://schemas.microsoft.com/office/drawing/2014/main" val="10001"/>
                  </a:ext>
                </a:extLst>
              </a:tr>
              <a:tr h="582287">
                <a:tc>
                  <a:txBody>
                    <a:bodyPr/>
                    <a:lstStyle/>
                    <a:p>
                      <a:r>
                        <a:rPr lang="en-GB" sz="1600" dirty="0"/>
                        <a:t>Footpaths, Humphrey’s Meadow and Amenity areas</a:t>
                      </a:r>
                    </a:p>
                  </a:txBody>
                  <a:tcPr/>
                </a:tc>
                <a:tc>
                  <a:txBody>
                    <a:bodyPr/>
                    <a:lstStyle/>
                    <a:p>
                      <a:r>
                        <a:rPr lang="en-GB" sz="1600" dirty="0"/>
                        <a:t>£7540</a:t>
                      </a:r>
                    </a:p>
                  </a:txBody>
                  <a:tcPr/>
                </a:tc>
                <a:extLst>
                  <a:ext uri="{0D108BD9-81ED-4DB2-BD59-A6C34878D82A}">
                    <a16:rowId xmlns:a16="http://schemas.microsoft.com/office/drawing/2014/main" val="10002"/>
                  </a:ext>
                </a:extLst>
              </a:tr>
              <a:tr h="332735">
                <a:tc>
                  <a:txBody>
                    <a:bodyPr/>
                    <a:lstStyle/>
                    <a:p>
                      <a:r>
                        <a:rPr lang="en-GB" sz="1600" dirty="0"/>
                        <a:t>Churchyard and Cemetery </a:t>
                      </a:r>
                    </a:p>
                  </a:txBody>
                  <a:tcPr/>
                </a:tc>
                <a:tc>
                  <a:txBody>
                    <a:bodyPr/>
                    <a:lstStyle/>
                    <a:p>
                      <a:r>
                        <a:rPr lang="en-GB" sz="1600" dirty="0"/>
                        <a:t>£3434</a:t>
                      </a:r>
                    </a:p>
                  </a:txBody>
                  <a:tcPr/>
                </a:tc>
                <a:extLst>
                  <a:ext uri="{0D108BD9-81ED-4DB2-BD59-A6C34878D82A}">
                    <a16:rowId xmlns:a16="http://schemas.microsoft.com/office/drawing/2014/main" val="10003"/>
                  </a:ext>
                </a:extLst>
              </a:tr>
              <a:tr h="332735">
                <a:tc>
                  <a:txBody>
                    <a:bodyPr/>
                    <a:lstStyle/>
                    <a:p>
                      <a:r>
                        <a:rPr lang="en-GB" sz="1600" dirty="0"/>
                        <a:t>Street lighting</a:t>
                      </a:r>
                    </a:p>
                  </a:txBody>
                  <a:tcPr/>
                </a:tc>
                <a:tc>
                  <a:txBody>
                    <a:bodyPr/>
                    <a:lstStyle/>
                    <a:p>
                      <a:r>
                        <a:rPr lang="en-GB" sz="1600" dirty="0"/>
                        <a:t>£957</a:t>
                      </a:r>
                    </a:p>
                  </a:txBody>
                  <a:tcPr/>
                </a:tc>
                <a:extLst>
                  <a:ext uri="{0D108BD9-81ED-4DB2-BD59-A6C34878D82A}">
                    <a16:rowId xmlns:a16="http://schemas.microsoft.com/office/drawing/2014/main" val="10004"/>
                  </a:ext>
                </a:extLst>
              </a:tr>
              <a:tr h="332735">
                <a:tc>
                  <a:txBody>
                    <a:bodyPr/>
                    <a:lstStyle/>
                    <a:p>
                      <a:r>
                        <a:rPr lang="en-GB" sz="1600" dirty="0"/>
                        <a:t>Hall hire &amp; Meetings</a:t>
                      </a:r>
                    </a:p>
                  </a:txBody>
                  <a:tcPr/>
                </a:tc>
                <a:tc>
                  <a:txBody>
                    <a:bodyPr/>
                    <a:lstStyle/>
                    <a:p>
                      <a:r>
                        <a:rPr lang="en-GB" sz="1600" dirty="0"/>
                        <a:t>£895</a:t>
                      </a:r>
                    </a:p>
                  </a:txBody>
                  <a:tcPr/>
                </a:tc>
                <a:extLst>
                  <a:ext uri="{0D108BD9-81ED-4DB2-BD59-A6C34878D82A}">
                    <a16:rowId xmlns:a16="http://schemas.microsoft.com/office/drawing/2014/main" val="10005"/>
                  </a:ext>
                </a:extLst>
              </a:tr>
              <a:tr h="3327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Admin &amp; Wages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£13545</a:t>
                      </a:r>
                    </a:p>
                  </a:txBody>
                  <a:tcPr/>
                </a:tc>
                <a:extLst>
                  <a:ext uri="{0D108BD9-81ED-4DB2-BD59-A6C34878D82A}">
                    <a16:rowId xmlns:a16="http://schemas.microsoft.com/office/drawing/2014/main" val="10008"/>
                  </a:ext>
                </a:extLst>
              </a:tr>
              <a:tr h="332735">
                <a:tc>
                  <a:txBody>
                    <a:bodyPr/>
                    <a:lstStyle/>
                    <a:p>
                      <a:r>
                        <a:rPr lang="en-GB" sz="1600" dirty="0"/>
                        <a:t>                        Of which; Insurance cost is          £1218</a:t>
                      </a:r>
                    </a:p>
                  </a:txBody>
                  <a:tcPr/>
                </a:tc>
                <a:tc>
                  <a:txBody>
                    <a:bodyPr/>
                    <a:lstStyle/>
                    <a:p>
                      <a:endParaRPr lang="en-GB" sz="1600" dirty="0"/>
                    </a:p>
                  </a:txBody>
                  <a:tcPr/>
                </a:tc>
                <a:extLst>
                  <a:ext uri="{0D108BD9-81ED-4DB2-BD59-A6C34878D82A}">
                    <a16:rowId xmlns:a16="http://schemas.microsoft.com/office/drawing/2014/main" val="10009"/>
                  </a:ext>
                </a:extLst>
              </a:tr>
              <a:tr h="121736">
                <a:tc>
                  <a:txBody>
                    <a:bodyPr/>
                    <a:lstStyle/>
                    <a:p>
                      <a:r>
                        <a:rPr lang="en-GB" sz="1600" dirty="0"/>
                        <a:t>Other</a:t>
                      </a:r>
                    </a:p>
                  </a:txBody>
                  <a:tcPr/>
                </a:tc>
                <a:tc>
                  <a:txBody>
                    <a:bodyPr/>
                    <a:lstStyle/>
                    <a:p>
                      <a:r>
                        <a:rPr lang="en-GB" sz="1600" dirty="0"/>
                        <a:t>£8944</a:t>
                      </a:r>
                    </a:p>
                  </a:txBody>
                  <a:tcPr/>
                </a:tc>
                <a:extLst>
                  <a:ext uri="{0D108BD9-81ED-4DB2-BD59-A6C34878D82A}">
                    <a16:rowId xmlns:a16="http://schemas.microsoft.com/office/drawing/2014/main" val="10010"/>
                  </a:ext>
                </a:extLst>
              </a:tr>
              <a:tr h="470617">
                <a:tc>
                  <a:txBody>
                    <a:bodyPr/>
                    <a:lstStyle/>
                    <a:p>
                      <a:pPr marL="0" algn="l" defTabSz="914400" rtl="0" eaLnBrk="1" latinLnBrk="0" hangingPunct="1"/>
                      <a:r>
                        <a:rPr lang="en-GB" sz="1800" b="1" kern="1200" dirty="0">
                          <a:solidFill>
                            <a:schemeClr val="accent1"/>
                          </a:solidFill>
                          <a:latin typeface="+mn-lt"/>
                          <a:ea typeface="+mn-ea"/>
                          <a:cs typeface="+mn-cs"/>
                        </a:rPr>
                        <a:t>Total Expenditure</a:t>
                      </a:r>
                    </a:p>
                  </a:txBody>
                  <a:tcPr/>
                </a:tc>
                <a:tc>
                  <a:txBody>
                    <a:bodyPr/>
                    <a:lstStyle/>
                    <a:p>
                      <a:pPr marL="0" algn="l" defTabSz="914400" rtl="0" eaLnBrk="1" latinLnBrk="0" hangingPunct="1"/>
                      <a:r>
                        <a:rPr lang="en-GB" sz="1800" b="1" kern="1200" dirty="0">
                          <a:solidFill>
                            <a:schemeClr val="accent1"/>
                          </a:solidFill>
                          <a:latin typeface="+mn-lt"/>
                          <a:ea typeface="+mn-ea"/>
                          <a:cs typeface="+mn-cs"/>
                        </a:rPr>
                        <a:t>£46,657</a:t>
                      </a:r>
                    </a:p>
                  </a:txBody>
                  <a:tcPr/>
                </a:tc>
                <a:extLst>
                  <a:ext uri="{0D108BD9-81ED-4DB2-BD59-A6C34878D82A}">
                    <a16:rowId xmlns:a16="http://schemas.microsoft.com/office/drawing/2014/main" val="2295611554"/>
                  </a:ext>
                </a:extLst>
              </a:tr>
            </a:tbl>
          </a:graphicData>
        </a:graphic>
      </p:graphicFrame>
      <p:sp>
        <p:nvSpPr>
          <p:cNvPr id="5" name="Title 1">
            <a:extLst>
              <a:ext uri="{FF2B5EF4-FFF2-40B4-BE49-F238E27FC236}">
                <a16:creationId xmlns:a16="http://schemas.microsoft.com/office/drawing/2014/main" id="{4D14507C-E046-44EC-A0FE-DCE9F2DCDE4C}"/>
              </a:ext>
            </a:extLst>
          </p:cNvPr>
          <p:cNvSpPr txBox="1">
            <a:spLocks/>
          </p:cNvSpPr>
          <p:nvPr/>
        </p:nvSpPr>
        <p:spPr>
          <a:xfrm>
            <a:off x="1619672" y="5682456"/>
            <a:ext cx="7024744" cy="6011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b="1" i="1" dirty="0"/>
              <a:t>We kept the precept the same for 22/23</a:t>
            </a:r>
          </a:p>
        </p:txBody>
      </p:sp>
    </p:spTree>
    <p:extLst>
      <p:ext uri="{BB962C8B-B14F-4D97-AF65-F5344CB8AC3E}">
        <p14:creationId xmlns:p14="http://schemas.microsoft.com/office/powerpoint/2010/main" val="2752941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2846</TotalTime>
  <Words>1106</Words>
  <Application>Microsoft Office PowerPoint</Application>
  <PresentationFormat>On-screen Show (4:3)</PresentationFormat>
  <Paragraphs>254</Paragraphs>
  <Slides>18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2</vt:lpstr>
      <vt:lpstr>Austin</vt:lpstr>
      <vt:lpstr>Welcome to  Steeple Bumpstead Annual Village Meeting 20th April 2022</vt:lpstr>
      <vt:lpstr>Agenda</vt:lpstr>
      <vt:lpstr>Cllr Ian Mackenzie The Queen’s Platinum Jubilee June 2nd-5th 2022</vt:lpstr>
      <vt:lpstr>PowerPoint Presentation</vt:lpstr>
      <vt:lpstr>PowerPoint Presentation</vt:lpstr>
      <vt:lpstr>County Councillor  Cllr Peter Schwier  Cllr.Peter.Schwier@essex.gov.uk</vt:lpstr>
      <vt:lpstr>District Councillor Cllr Diana Garrod cllr.dgarrod@braintree.gov.uk  </vt:lpstr>
      <vt:lpstr>Chairman’s Report Cllr Kerry Barnes chairman@steeplebumpstead-pc.org</vt:lpstr>
      <vt:lpstr>So what did we spend your money on?</vt:lpstr>
      <vt:lpstr>PowerPoint Presentation</vt:lpstr>
      <vt:lpstr>Planning Applications</vt:lpstr>
      <vt:lpstr>SBPC Neighbourhood Plan</vt:lpstr>
      <vt:lpstr>Presentation from Village Groups and Guest Speakers</vt:lpstr>
      <vt:lpstr>Reports from those unable to attend to be read by others </vt:lpstr>
      <vt:lpstr>SBNN– Catherine Condie</vt:lpstr>
      <vt:lpstr>SBNN– Continued…</vt:lpstr>
      <vt:lpstr>Next Meeting  Wednesday 19th April 2023 at The Village Hall</vt:lpstr>
      <vt:lpstr>Steeple Bumpstead Parish Council</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Steeple Bumpstead Parish Council – Annual Village Meeting</dc:title>
  <dc:creator>Kerry Barnes</dc:creator>
  <cp:lastModifiedBy>clerk@steeplebumpstead-pc.org</cp:lastModifiedBy>
  <cp:revision>94</cp:revision>
  <dcterms:created xsi:type="dcterms:W3CDTF">2014-04-26T17:43:28Z</dcterms:created>
  <dcterms:modified xsi:type="dcterms:W3CDTF">2022-04-20T16:19:10Z</dcterms:modified>
</cp:coreProperties>
</file>